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66" r:id="rId2"/>
    <p:sldId id="293" r:id="rId3"/>
    <p:sldId id="401" r:id="rId4"/>
    <p:sldId id="402" r:id="rId5"/>
    <p:sldId id="414" r:id="rId6"/>
    <p:sldId id="294" r:id="rId7"/>
    <p:sldId id="295" r:id="rId8"/>
    <p:sldId id="296" r:id="rId9"/>
    <p:sldId id="297" r:id="rId10"/>
    <p:sldId id="333" r:id="rId11"/>
    <p:sldId id="416" r:id="rId12"/>
    <p:sldId id="334" r:id="rId13"/>
    <p:sldId id="335" r:id="rId14"/>
    <p:sldId id="399" r:id="rId15"/>
    <p:sldId id="336" r:id="rId16"/>
    <p:sldId id="337" r:id="rId17"/>
    <p:sldId id="417" r:id="rId18"/>
    <p:sldId id="338" r:id="rId19"/>
    <p:sldId id="298" r:id="rId20"/>
    <p:sldId id="299" r:id="rId21"/>
    <p:sldId id="404" r:id="rId22"/>
    <p:sldId id="300" r:id="rId23"/>
    <p:sldId id="301" r:id="rId24"/>
    <p:sldId id="302" r:id="rId25"/>
    <p:sldId id="303" r:id="rId26"/>
    <p:sldId id="304" r:id="rId27"/>
    <p:sldId id="305" r:id="rId28"/>
    <p:sldId id="306" r:id="rId29"/>
    <p:sldId id="339" r:id="rId30"/>
    <p:sldId id="307" r:id="rId31"/>
    <p:sldId id="308" r:id="rId32"/>
    <p:sldId id="400" r:id="rId33"/>
    <p:sldId id="403" r:id="rId34"/>
    <p:sldId id="309" r:id="rId35"/>
    <p:sldId id="310" r:id="rId36"/>
    <p:sldId id="311" r:id="rId37"/>
    <p:sldId id="312" r:id="rId38"/>
    <p:sldId id="313" r:id="rId39"/>
    <p:sldId id="319" r:id="rId40"/>
    <p:sldId id="314" r:id="rId41"/>
    <p:sldId id="315" r:id="rId42"/>
    <p:sldId id="340" r:id="rId43"/>
    <p:sldId id="317" r:id="rId44"/>
    <p:sldId id="318" r:id="rId45"/>
    <p:sldId id="341" r:id="rId46"/>
    <p:sldId id="320" r:id="rId47"/>
    <p:sldId id="321" r:id="rId48"/>
    <p:sldId id="322" r:id="rId49"/>
    <p:sldId id="323" r:id="rId50"/>
    <p:sldId id="324" r:id="rId51"/>
    <p:sldId id="325" r:id="rId52"/>
    <p:sldId id="393" r:id="rId53"/>
    <p:sldId id="392" r:id="rId54"/>
    <p:sldId id="326" r:id="rId55"/>
    <p:sldId id="342" r:id="rId56"/>
    <p:sldId id="327" r:id="rId57"/>
    <p:sldId id="343" r:id="rId58"/>
    <p:sldId id="328" r:id="rId59"/>
    <p:sldId id="345" r:id="rId60"/>
    <p:sldId id="346" r:id="rId61"/>
    <p:sldId id="418" r:id="rId62"/>
    <p:sldId id="348" r:id="rId63"/>
    <p:sldId id="330" r:id="rId64"/>
    <p:sldId id="332" r:id="rId65"/>
    <p:sldId id="426" r:id="rId66"/>
    <p:sldId id="427" r:id="rId67"/>
    <p:sldId id="428" r:id="rId68"/>
    <p:sldId id="429" r:id="rId69"/>
    <p:sldId id="430" r:id="rId70"/>
    <p:sldId id="431" r:id="rId71"/>
    <p:sldId id="432" r:id="rId72"/>
    <p:sldId id="433" r:id="rId73"/>
    <p:sldId id="349" r:id="rId74"/>
    <p:sldId id="350" r:id="rId75"/>
    <p:sldId id="413" r:id="rId76"/>
    <p:sldId id="351" r:id="rId77"/>
    <p:sldId id="365" r:id="rId78"/>
    <p:sldId id="366" r:id="rId79"/>
    <p:sldId id="352" r:id="rId80"/>
    <p:sldId id="409" r:id="rId81"/>
    <p:sldId id="434" r:id="rId82"/>
    <p:sldId id="410" r:id="rId83"/>
    <p:sldId id="411" r:id="rId84"/>
    <p:sldId id="412" r:id="rId85"/>
    <p:sldId id="394" r:id="rId86"/>
    <p:sldId id="353" r:id="rId87"/>
    <p:sldId id="354" r:id="rId88"/>
    <p:sldId id="367" r:id="rId89"/>
    <p:sldId id="397" r:id="rId90"/>
    <p:sldId id="398" r:id="rId91"/>
    <p:sldId id="396" r:id="rId92"/>
    <p:sldId id="420" r:id="rId93"/>
    <p:sldId id="421" r:id="rId94"/>
    <p:sldId id="423" r:id="rId95"/>
    <p:sldId id="422" r:id="rId96"/>
    <p:sldId id="424" r:id="rId97"/>
    <p:sldId id="425" r:id="rId98"/>
    <p:sldId id="419" r:id="rId99"/>
    <p:sldId id="395" r:id="rId100"/>
    <p:sldId id="405" r:id="rId101"/>
    <p:sldId id="408" r:id="rId102"/>
    <p:sldId id="406" r:id="rId103"/>
    <p:sldId id="407" r:id="rId104"/>
    <p:sldId id="369" r:id="rId105"/>
    <p:sldId id="377" r:id="rId106"/>
    <p:sldId id="370" r:id="rId107"/>
    <p:sldId id="371" r:id="rId108"/>
    <p:sldId id="372" r:id="rId10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3634C"/>
    <a:srgbClr val="94634C"/>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633" autoAdjust="0"/>
  </p:normalViewPr>
  <p:slideViewPr>
    <p:cSldViewPr>
      <p:cViewPr varScale="1">
        <p:scale>
          <a:sx n="109" d="100"/>
          <a:sy n="109" d="100"/>
        </p:scale>
        <p:origin x="16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682AE50C-CE12-42D7-9076-5EDD7D724CC7}" type="datetimeFigureOut">
              <a:rPr lang="zh-CN" altLang="en-US"/>
              <a:pPr>
                <a:defRPr/>
              </a:pPr>
              <a:t>2019/10/17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65C938EC-096E-4FF9-9FCB-7CC27DC91426}" type="slidenum">
              <a:rPr lang="zh-CN" altLang="en-US"/>
              <a:pPr>
                <a:defRPr/>
              </a:pPr>
              <a:t>‹#›</a:t>
            </a:fld>
            <a:endParaRPr lang="zh-CN" altLang="en-US"/>
          </a:p>
        </p:txBody>
      </p:sp>
    </p:spTree>
    <p:extLst>
      <p:ext uri="{BB962C8B-B14F-4D97-AF65-F5344CB8AC3E}">
        <p14:creationId xmlns:p14="http://schemas.microsoft.com/office/powerpoint/2010/main" val="25128295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F280C77-4383-44F9-8867-5B47AA1EBC5D}"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8962227-3DE1-475E-AA63-EE7CC48910C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0AF9DD6-0C21-4081-B7CF-82F2629BFEF7}"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748900-ABA1-46D0-B4ED-3CC4C63F0F3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B108D38-59E0-4BAA-AEE2-7AC090E676A7}"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EB0649E-4E43-4137-B799-614FBBECCFAC}"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5075D1A-3B6C-4988-A15F-6E771882B786}"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1420DC-5401-4403-A48F-A149E97BA822}"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5C6939A-1D65-4CFD-A15C-71E41AD31A91}"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1461361-C1AC-413B-B73B-6E5121B6166C}"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9E5F5B0D-D3DD-411E-9C21-E9B6148B87EA}"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8E912AE-C77F-4CF0-81EC-75DF9569795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C0712C3-5EA4-4237-86DB-6CF0EE94577E}" type="datetimeFigureOut">
              <a:rPr lang="zh-CN" altLang="en-US"/>
              <a:pPr>
                <a:defRPr/>
              </a:pPr>
              <a:t>2019/10/17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16E5379-6283-4A5B-8099-0E9FFB53DA7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CDCB6C0-9A07-4637-BF36-61D613939F8D}" type="datetimeFigureOut">
              <a:rPr lang="zh-CN" altLang="en-US"/>
              <a:pPr>
                <a:defRPr/>
              </a:pPr>
              <a:t>2019/10/17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3084444-1B27-4D08-A831-E37673CDCDC7}"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EC42F80-CF67-46AE-8CBE-6897EBFB1ABE}" type="datetimeFigureOut">
              <a:rPr lang="zh-CN" altLang="en-US"/>
              <a:pPr>
                <a:defRPr/>
              </a:pPr>
              <a:t>2019/10/17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F61D93-5EC3-4605-BF41-715507DD11F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2D2FC2F-311C-4476-95D9-3B6615D48391}"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1E26A9-A372-4296-A3A4-11555694046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D51D5E4-738D-4E87-9D4F-C3D1AB1BF6AA}"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EAF528F-A4FA-4EA9-8F48-26A962C0A8EC}"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E14F5FD-338B-4672-BD70-D2EC9D3FF902}" type="datetimeFigureOut">
              <a:rPr lang="zh-CN" altLang="en-US"/>
              <a:pPr>
                <a:defRPr/>
              </a:pPr>
              <a:t>2019/10/17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6FA80D1-DE52-4EF9-9575-4EA625A051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3.bin"/><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8.jp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8.bin"/><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4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xml"/><Relationship Id="rId4" Type="http://schemas.openxmlformats.org/officeDocument/2006/relationships/image" Target="../media/image5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57.wmf"/><Relationship Id="rId5" Type="http://schemas.openxmlformats.org/officeDocument/2006/relationships/oleObject" Target="../embeddings/oleObject11.bin"/><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file:///D:\&#21457;&#34920;&#35770;&#25991;\tao\tao%20050.jpg" TargetMode="External"/><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file:///D:\&#21457;&#34920;&#35770;&#25991;\tao\tao%20060.jpg" TargetMode="External"/><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file:///D:\&#21457;&#34920;&#35770;&#25991;\tao\tao%20035.jpg" TargetMode="External"/><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1.xml"/><Relationship Id="rId5" Type="http://schemas.openxmlformats.org/officeDocument/2006/relationships/image" Target="../media/image70.jpeg"/><Relationship Id="rId4" Type="http://schemas.openxmlformats.org/officeDocument/2006/relationships/image" Target="../media/image69.jpg"/></Relationships>
</file>

<file path=ppt/slides/_rels/slide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5" name="TextBox 5"/>
          <p:cNvSpPr txBox="1">
            <a:spLocks noChangeArrowheads="1"/>
          </p:cNvSpPr>
          <p:nvPr/>
        </p:nvSpPr>
        <p:spPr bwMode="auto">
          <a:xfrm>
            <a:off x="5049808" y="2412008"/>
            <a:ext cx="4104456" cy="1569660"/>
          </a:xfrm>
          <a:prstGeom prst="rect">
            <a:avLst/>
          </a:prstGeom>
          <a:noFill/>
          <a:ln w="9525">
            <a:noFill/>
            <a:miter lim="800000"/>
            <a:headEnd/>
            <a:tailEnd/>
          </a:ln>
        </p:spPr>
        <p:txBody>
          <a:bodyPr vert="horz" wrap="square">
            <a:spAutoFit/>
          </a:bodyPr>
          <a:lstStyle/>
          <a:p>
            <a:r>
              <a:rPr lang="zh-CN" altLang="en-US" sz="4800" dirty="0">
                <a:latin typeface="华文行楷" panose="02010800040101010101" pitchFamily="2" charset="-122"/>
                <a:ea typeface="华文行楷" panose="02010800040101010101" pitchFamily="2" charset="-122"/>
              </a:rPr>
              <a:t>第五章</a:t>
            </a:r>
            <a:endParaRPr lang="en-US" altLang="zh-CN" sz="4800" dirty="0">
              <a:latin typeface="华文行楷" panose="02010800040101010101" pitchFamily="2" charset="-122"/>
              <a:ea typeface="华文行楷" panose="02010800040101010101" pitchFamily="2" charset="-122"/>
            </a:endParaRPr>
          </a:p>
          <a:p>
            <a:r>
              <a:rPr lang="zh-CN" altLang="en-US" sz="4800" dirty="0">
                <a:latin typeface="华文行楷" panose="02010800040101010101" pitchFamily="2" charset="-122"/>
                <a:ea typeface="华文行楷" panose="02010800040101010101" pitchFamily="2" charset="-122"/>
              </a:rPr>
              <a:t> 乳液聚合工艺</a:t>
            </a:r>
          </a:p>
        </p:txBody>
      </p:sp>
      <p:sp>
        <p:nvSpPr>
          <p:cNvPr id="3" name="矩形 2"/>
          <p:cNvSpPr/>
          <p:nvPr/>
        </p:nvSpPr>
        <p:spPr>
          <a:xfrm>
            <a:off x="4586816" y="3981668"/>
            <a:ext cx="4572000" cy="523220"/>
          </a:xfrm>
          <a:prstGeom prst="rect">
            <a:avLst/>
          </a:prstGeom>
        </p:spPr>
        <p:txBody>
          <a:bodyPr>
            <a:spAutoFit/>
          </a:bodyPr>
          <a:lstStyle/>
          <a:p>
            <a:r>
              <a:rPr lang="en-US" altLang="zh-CN" sz="2800" b="1" i="1" dirty="0">
                <a:solidFill>
                  <a:srgbClr val="660033"/>
                </a:solidFill>
              </a:rPr>
              <a:t>Emulsion Polymerization</a:t>
            </a:r>
            <a:endParaRPr lang="zh-CN" altLang="en-US" sz="2800" dirty="0"/>
          </a:p>
        </p:txBody>
      </p:sp>
    </p:spTree>
    <p:extLst>
      <p:ext uri="{BB962C8B-B14F-4D97-AF65-F5344CB8AC3E}">
        <p14:creationId xmlns:p14="http://schemas.microsoft.com/office/powerpoint/2010/main" val="1582816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cs typeface="Arial" panose="020B0604020202020204" pitchFamily="34" charset="0"/>
              </a:rPr>
              <a:t>♥</a:t>
            </a:r>
            <a:r>
              <a:rPr lang="zh-CN" altLang="en-US" sz="2800" dirty="0">
                <a:latin typeface="楷体" panose="02010609060101010101" pitchFamily="49" charset="-122"/>
                <a:ea typeface="楷体" panose="02010609060101010101" pitchFamily="49" charset="-122"/>
                <a:cs typeface="Arial" panose="020B0604020202020204" pitchFamily="34" charset="0"/>
              </a:rPr>
              <a:t>阴离子乳化剂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阴离子乳化剂的乳化能力与</a:t>
            </a:r>
            <a:r>
              <a:rPr lang="en-US" altLang="zh-CN" sz="2800" dirty="0">
                <a:solidFill>
                  <a:schemeClr val="tx1"/>
                </a:solidFill>
                <a:latin typeface="楷体" panose="02010609060101010101" pitchFamily="49" charset="-122"/>
                <a:ea typeface="楷体" panose="02010609060101010101" pitchFamily="49" charset="-122"/>
              </a:rPr>
              <a:t>R</a:t>
            </a:r>
            <a:r>
              <a:rPr lang="zh-CN" altLang="en-US" sz="2800" dirty="0">
                <a:solidFill>
                  <a:schemeClr val="tx1"/>
                </a:solidFill>
                <a:latin typeface="楷体" panose="02010609060101010101" pitchFamily="49" charset="-122"/>
                <a:ea typeface="楷体" panose="02010609060101010101" pitchFamily="49" charset="-122"/>
              </a:rPr>
              <a:t>有很大关系：</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en-US" altLang="zh-CN" sz="2800" dirty="0">
                <a:solidFill>
                  <a:schemeClr val="tx1"/>
                </a:solidFill>
                <a:latin typeface="楷体" panose="02010609060101010101" pitchFamily="49" charset="-122"/>
                <a:ea typeface="楷体" panose="02010609060101010101" pitchFamily="49" charset="-122"/>
              </a:rPr>
              <a:t>R</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C</a:t>
            </a:r>
            <a:r>
              <a:rPr lang="en-US" altLang="zh-CN" sz="2800" baseline="-25000" dirty="0">
                <a:solidFill>
                  <a:schemeClr val="tx1"/>
                </a:solidFill>
                <a:latin typeface="楷体" panose="02010609060101010101" pitchFamily="49" charset="-122"/>
                <a:ea typeface="楷体" panose="02010609060101010101" pitchFamily="49" charset="-122"/>
              </a:rPr>
              <a:t>n</a:t>
            </a:r>
            <a:r>
              <a:rPr lang="en-US" altLang="zh-CN" sz="2800" dirty="0">
                <a:solidFill>
                  <a:schemeClr val="tx1"/>
                </a:solidFill>
                <a:latin typeface="楷体" panose="02010609060101010101" pitchFamily="49" charset="-122"/>
                <a:ea typeface="楷体" panose="02010609060101010101" pitchFamily="49" charset="-122"/>
              </a:rPr>
              <a:t>H</a:t>
            </a:r>
            <a:r>
              <a:rPr lang="en-US" altLang="zh-CN" sz="2800" baseline="-25000" dirty="0">
                <a:solidFill>
                  <a:schemeClr val="tx1"/>
                </a:solidFill>
                <a:latin typeface="楷体" panose="02010609060101010101" pitchFamily="49" charset="-122"/>
                <a:ea typeface="楷体" panose="02010609060101010101" pitchFamily="49" charset="-122"/>
              </a:rPr>
              <a:t>2n+1</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当</a:t>
            </a:r>
            <a:r>
              <a:rPr lang="en-US" altLang="zh-CN" sz="2800" dirty="0">
                <a:solidFill>
                  <a:schemeClr val="tx1"/>
                </a:solidFill>
                <a:latin typeface="楷体" panose="02010609060101010101" pitchFamily="49" charset="-122"/>
                <a:ea typeface="楷体" panose="02010609060101010101" pitchFamily="49" charset="-122"/>
              </a:rPr>
              <a:t>n&lt;9</a:t>
            </a:r>
            <a:r>
              <a:rPr lang="zh-CN" altLang="en-US" sz="2800" dirty="0">
                <a:solidFill>
                  <a:schemeClr val="tx1"/>
                </a:solidFill>
                <a:latin typeface="楷体" panose="02010609060101010101" pitchFamily="49" charset="-122"/>
                <a:ea typeface="楷体" panose="02010609060101010101" pitchFamily="49" charset="-122"/>
              </a:rPr>
              <a:t>时，乳化能力最差；</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当</a:t>
            </a:r>
            <a:r>
              <a:rPr lang="en-US" altLang="zh-CN" sz="2800" dirty="0">
                <a:solidFill>
                  <a:schemeClr val="tx1"/>
                </a:solidFill>
                <a:latin typeface="楷体" panose="02010609060101010101" pitchFamily="49" charset="-122"/>
                <a:ea typeface="楷体" panose="02010609060101010101" pitchFamily="49" charset="-122"/>
              </a:rPr>
              <a:t>n</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12</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18</a:t>
            </a:r>
            <a:r>
              <a:rPr lang="zh-CN" altLang="en-US" sz="2800" dirty="0">
                <a:solidFill>
                  <a:schemeClr val="tx1"/>
                </a:solidFill>
                <a:latin typeface="楷体" panose="02010609060101010101" pitchFamily="49" charset="-122"/>
                <a:ea typeface="楷体" panose="02010609060101010101" pitchFamily="49" charset="-122"/>
              </a:rPr>
              <a:t>时，乳化效果最好；</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当</a:t>
            </a:r>
            <a:r>
              <a:rPr lang="en-US" altLang="zh-CN" sz="2800" dirty="0">
                <a:solidFill>
                  <a:schemeClr val="tx1"/>
                </a:solidFill>
                <a:latin typeface="楷体" panose="02010609060101010101" pitchFamily="49" charset="-122"/>
                <a:ea typeface="楷体" panose="02010609060101010101" pitchFamily="49" charset="-122"/>
              </a:rPr>
              <a:t>n&gt;22</a:t>
            </a:r>
            <a:r>
              <a:rPr lang="zh-CN" altLang="en-US" sz="2800" dirty="0">
                <a:solidFill>
                  <a:schemeClr val="tx1"/>
                </a:solidFill>
                <a:latin typeface="楷体" panose="02010609060101010101" pitchFamily="49" charset="-122"/>
                <a:ea typeface="楷体" panose="02010609060101010101" pitchFamily="49" charset="-122"/>
              </a:rPr>
              <a:t>时，亲油基过大，不能分散形成胶束；</a:t>
            </a:r>
          </a:p>
        </p:txBody>
      </p:sp>
      <p:grpSp>
        <p:nvGrpSpPr>
          <p:cNvPr id="10" name="组合 9"/>
          <p:cNvGrpSpPr/>
          <p:nvPr/>
        </p:nvGrpSpPr>
        <p:grpSpPr>
          <a:xfrm>
            <a:off x="1604512" y="3651192"/>
            <a:ext cx="6495880" cy="2819400"/>
            <a:chOff x="1604512" y="3651192"/>
            <a:chExt cx="5638800" cy="2819400"/>
          </a:xfrm>
        </p:grpSpPr>
        <p:graphicFrame>
          <p:nvGraphicFramePr>
            <p:cNvPr id="11" name="Object 4"/>
            <p:cNvGraphicFramePr>
              <a:graphicFrameLocks noChangeAspect="1"/>
            </p:cNvGraphicFramePr>
            <p:nvPr>
              <p:extLst>
                <p:ext uri="{D42A27DB-BD31-4B8C-83A1-F6EECF244321}">
                  <p14:modId xmlns:p14="http://schemas.microsoft.com/office/powerpoint/2010/main" val="2906988149"/>
                </p:ext>
              </p:extLst>
            </p:nvPr>
          </p:nvGraphicFramePr>
          <p:xfrm>
            <a:off x="1604512" y="3651192"/>
            <a:ext cx="5638800" cy="2819400"/>
          </p:xfrm>
          <a:graphic>
            <a:graphicData uri="http://schemas.openxmlformats.org/presentationml/2006/ole">
              <mc:AlternateContent xmlns:mc="http://schemas.openxmlformats.org/markup-compatibility/2006">
                <mc:Choice xmlns:v="urn:schemas-microsoft-com:vml" Requires="v">
                  <p:oleObj spid="_x0000_s7334" r:id="rId3" imgW="3913560" imgH="1612440" progId="">
                    <p:embed/>
                  </p:oleObj>
                </mc:Choice>
                <mc:Fallback>
                  <p:oleObj r:id="rId3" imgW="3913560" imgH="16124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512" y="3651192"/>
                          <a:ext cx="5638800" cy="2819400"/>
                        </a:xfrm>
                        <a:prstGeom prst="rect">
                          <a:avLst/>
                        </a:prstGeom>
                        <a:solidFill>
                          <a:srgbClr val="CCECFF"/>
                        </a:solidFill>
                        <a:ln>
                          <a:noFill/>
                        </a:ln>
                      </p:spPr>
                    </p:pic>
                  </p:oleObj>
                </mc:Fallback>
              </mc:AlternateContent>
            </a:graphicData>
          </a:graphic>
        </p:graphicFrame>
        <p:sp>
          <p:nvSpPr>
            <p:cNvPr id="12" name="Text Box 5"/>
            <p:cNvSpPr txBox="1">
              <a:spLocks noChangeArrowheads="1"/>
            </p:cNvSpPr>
            <p:nvPr/>
          </p:nvSpPr>
          <p:spPr bwMode="auto">
            <a:xfrm>
              <a:off x="6084168" y="3681028"/>
              <a:ext cx="987819" cy="5205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lnSpc>
                  <a:spcPct val="100000"/>
                </a:lnSpc>
                <a:spcBef>
                  <a:spcPct val="0"/>
                </a:spcBef>
              </a:pPr>
              <a:r>
                <a:rPr kumimoji="0" lang="zh-CN" altLang="en-US" sz="2000" b="0">
                  <a:solidFill>
                    <a:srgbClr val="993300"/>
                  </a:solidFill>
                  <a:latin typeface="Times New Roman" panose="02020603050405020304" pitchFamily="18" charset="0"/>
                  <a:ea typeface="隶书" panose="02010509060101010101" pitchFamily="49" charset="-122"/>
                </a:rPr>
                <a:t>溶于水</a:t>
              </a:r>
            </a:p>
          </p:txBody>
        </p:sp>
        <p:sp>
          <p:nvSpPr>
            <p:cNvPr id="13" name="Text Box 6"/>
            <p:cNvSpPr txBox="1">
              <a:spLocks noChangeArrowheads="1"/>
            </p:cNvSpPr>
            <p:nvPr/>
          </p:nvSpPr>
          <p:spPr bwMode="auto">
            <a:xfrm>
              <a:off x="1604512" y="4540387"/>
              <a:ext cx="1811916" cy="5205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lnSpc>
                  <a:spcPct val="100000"/>
                </a:lnSpc>
                <a:spcBef>
                  <a:spcPct val="0"/>
                </a:spcBef>
              </a:pPr>
              <a:r>
                <a:rPr kumimoji="0" lang="zh-CN" altLang="en-US" sz="2400" b="0" dirty="0">
                  <a:solidFill>
                    <a:srgbClr val="CC6600"/>
                  </a:solidFill>
                  <a:latin typeface="Times New Roman" panose="02020603050405020304" pitchFamily="18" charset="0"/>
                  <a:ea typeface="隶书" panose="02010509060101010101" pitchFamily="49" charset="-122"/>
                </a:rPr>
                <a:t>脂肪族硫酸钠</a:t>
              </a:r>
            </a:p>
          </p:txBody>
        </p:sp>
      </p:grpSp>
    </p:spTree>
    <p:extLst>
      <p:ext uri="{BB962C8B-B14F-4D97-AF65-F5344CB8AC3E}">
        <p14:creationId xmlns:p14="http://schemas.microsoft.com/office/powerpoint/2010/main" val="26937353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5894"/>
            <a:ext cx="2574394" cy="504056"/>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生产中的事故</a:t>
            </a:r>
          </a:p>
        </p:txBody>
      </p:sp>
      <p:sp>
        <p:nvSpPr>
          <p:cNvPr id="3" name="矩形 2"/>
          <p:cNvSpPr/>
          <p:nvPr/>
        </p:nvSpPr>
        <p:spPr>
          <a:xfrm>
            <a:off x="467544" y="908720"/>
            <a:ext cx="8064896" cy="5293757"/>
          </a:xfrm>
          <a:prstGeom prst="rect">
            <a:avLst/>
          </a:prstGeom>
        </p:spPr>
        <p:txBody>
          <a:bodyPr wrap="square">
            <a:spAutoFit/>
          </a:bodyPr>
          <a:lstStyle/>
          <a:p>
            <a:pPr>
              <a:spcBef>
                <a:spcPts val="1200"/>
              </a:spcBef>
            </a:pPr>
            <a:r>
              <a:rPr lang="zh-CN" altLang="en-US" sz="2800" dirty="0">
                <a:latin typeface="楷体" panose="02010609060101010101" pitchFamily="49" charset="-122"/>
                <a:ea typeface="楷体" panose="02010609060101010101" pitchFamily="49" charset="-122"/>
              </a:rPr>
              <a:t>一、</a:t>
            </a:r>
            <a:r>
              <a:rPr lang="en-US" altLang="zh-CN" sz="2800" dirty="0">
                <a:latin typeface="楷体" panose="02010609060101010101" pitchFamily="49" charset="-122"/>
                <a:ea typeface="楷体" panose="02010609060101010101" pitchFamily="49" charset="-122"/>
              </a:rPr>
              <a:t>2004</a:t>
            </a:r>
            <a:r>
              <a:rPr lang="zh-CN" altLang="en-US" sz="2800" dirty="0">
                <a:latin typeface="楷体" panose="02010609060101010101" pitchFamily="49" charset="-122"/>
                <a:ea typeface="楷体" panose="02010609060101010101" pitchFamily="49" charset="-122"/>
              </a:rPr>
              <a:t>年</a:t>
            </a:r>
            <a:r>
              <a:rPr lang="en-US" altLang="zh-CN" sz="2800" dirty="0">
                <a:latin typeface="楷体" panose="02010609060101010101" pitchFamily="49" charset="-122"/>
                <a:ea typeface="楷体" panose="02010609060101010101" pitchFamily="49" charset="-122"/>
              </a:rPr>
              <a:t>9</a:t>
            </a:r>
            <a:r>
              <a:rPr lang="zh-CN" altLang="en-US" sz="2800" dirty="0">
                <a:latin typeface="楷体" panose="02010609060101010101" pitchFamily="49" charset="-122"/>
                <a:ea typeface="楷体" panose="02010609060101010101" pitchFamily="49" charset="-122"/>
              </a:rPr>
              <a:t>月</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日，河北省武安市永丰化工公司液氨撤在晶鑫化工公司厂区外液氨库充装液氨时，因软管爆裂印发泄露，造成</a:t>
            </a: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人死亡。 </a:t>
            </a:r>
          </a:p>
          <a:p>
            <a:pPr>
              <a:spcBef>
                <a:spcPts val="1200"/>
              </a:spcBef>
            </a:pPr>
            <a:r>
              <a:rPr lang="zh-CN" altLang="en-US" sz="2800" dirty="0">
                <a:latin typeface="楷体" panose="02010609060101010101" pitchFamily="49" charset="-122"/>
                <a:ea typeface="楷体" panose="02010609060101010101" pitchFamily="49" charset="-122"/>
              </a:rPr>
              <a:t>二、</a:t>
            </a:r>
            <a:r>
              <a:rPr lang="en-US" altLang="zh-CN" sz="2800" dirty="0">
                <a:latin typeface="楷体" panose="02010609060101010101" pitchFamily="49" charset="-122"/>
                <a:ea typeface="楷体" panose="02010609060101010101" pitchFamily="49" charset="-122"/>
              </a:rPr>
              <a:t>2005</a:t>
            </a:r>
            <a:r>
              <a:rPr lang="zh-CN" altLang="en-US" sz="2800" dirty="0">
                <a:latin typeface="楷体" panose="02010609060101010101" pitchFamily="49" charset="-122"/>
                <a:ea typeface="楷体" panose="02010609060101010101" pitchFamily="49" charset="-122"/>
              </a:rPr>
              <a:t>年</a:t>
            </a:r>
            <a:r>
              <a:rPr lang="en-US" altLang="zh-CN" sz="2800" dirty="0">
                <a:latin typeface="楷体" panose="02010609060101010101" pitchFamily="49" charset="-122"/>
                <a:ea typeface="楷体" panose="02010609060101010101" pitchFamily="49" charset="-122"/>
              </a:rPr>
              <a:t>8</a:t>
            </a:r>
            <a:r>
              <a:rPr lang="zh-CN" altLang="en-US" sz="2800" dirty="0">
                <a:latin typeface="楷体" panose="02010609060101010101" pitchFamily="49" charset="-122"/>
                <a:ea typeface="楷体" panose="02010609060101010101" pitchFamily="49" charset="-122"/>
              </a:rPr>
              <a:t>月</a:t>
            </a:r>
            <a:r>
              <a:rPr lang="en-US" altLang="zh-CN" sz="2800" dirty="0">
                <a:latin typeface="楷体" panose="02010609060101010101" pitchFamily="49" charset="-122"/>
                <a:ea typeface="楷体" panose="02010609060101010101" pitchFamily="49" charset="-122"/>
              </a:rPr>
              <a:t>31</a:t>
            </a:r>
            <a:r>
              <a:rPr lang="zh-CN" altLang="en-US" sz="2800" dirty="0">
                <a:latin typeface="楷体" panose="02010609060101010101" pitchFamily="49" charset="-122"/>
                <a:ea typeface="楷体" panose="02010609060101010101" pitchFamily="49" charset="-122"/>
              </a:rPr>
              <a:t>日，河南省周口市骏马化工有限公司，一辆罐车在充装液氨时因软管破裂造成液氨泄露，并因静电火花起火，造成</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死</a:t>
            </a:r>
            <a:r>
              <a:rPr lang="en-US" altLang="zh-CN" sz="2800" dirty="0">
                <a:latin typeface="楷体" panose="02010609060101010101" pitchFamily="49" charset="-122"/>
                <a:ea typeface="楷体" panose="02010609060101010101" pitchFamily="49" charset="-122"/>
              </a:rPr>
              <a:t>9</a:t>
            </a:r>
            <a:r>
              <a:rPr lang="zh-CN" altLang="en-US" sz="2800" dirty="0">
                <a:latin typeface="楷体" panose="02010609060101010101" pitchFamily="49" charset="-122"/>
                <a:ea typeface="楷体" panose="02010609060101010101" pitchFamily="49" charset="-122"/>
              </a:rPr>
              <a:t>伤。 </a:t>
            </a:r>
          </a:p>
          <a:p>
            <a:pPr>
              <a:spcBef>
                <a:spcPts val="1200"/>
              </a:spcBef>
            </a:pPr>
            <a:r>
              <a:rPr lang="zh-CN" altLang="en-US" sz="2800" dirty="0">
                <a:latin typeface="楷体" panose="02010609060101010101" pitchFamily="49" charset="-122"/>
                <a:ea typeface="楷体" panose="02010609060101010101" pitchFamily="49" charset="-122"/>
              </a:rPr>
              <a:t>三、</a:t>
            </a:r>
            <a:r>
              <a:rPr lang="en-US" altLang="zh-CN" sz="2800" dirty="0">
                <a:latin typeface="楷体" panose="02010609060101010101" pitchFamily="49" charset="-122"/>
                <a:ea typeface="楷体" panose="02010609060101010101" pitchFamily="49" charset="-122"/>
              </a:rPr>
              <a:t>2007</a:t>
            </a:r>
            <a:r>
              <a:rPr lang="zh-CN" altLang="en-US" sz="2800" dirty="0">
                <a:latin typeface="楷体" panose="02010609060101010101" pitchFamily="49" charset="-122"/>
                <a:ea typeface="楷体" panose="02010609060101010101" pitchFamily="49" charset="-122"/>
              </a:rPr>
              <a:t>年</a:t>
            </a:r>
            <a:r>
              <a:rPr lang="en-US" altLang="zh-CN" sz="2800" dirty="0">
                <a:latin typeface="楷体" panose="02010609060101010101" pitchFamily="49" charset="-122"/>
                <a:ea typeface="楷体" panose="02010609060101010101" pitchFamily="49" charset="-122"/>
              </a:rPr>
              <a:t>11</a:t>
            </a:r>
            <a:r>
              <a:rPr lang="zh-CN" altLang="en-US" sz="2800" dirty="0">
                <a:latin typeface="楷体" panose="02010609060101010101" pitchFamily="49" charset="-122"/>
                <a:ea typeface="楷体" panose="02010609060101010101" pitchFamily="49" charset="-122"/>
              </a:rPr>
              <a:t>月</a:t>
            </a:r>
            <a:r>
              <a:rPr lang="en-US" altLang="zh-CN" sz="2800" dirty="0">
                <a:latin typeface="楷体" panose="02010609060101010101" pitchFamily="49" charset="-122"/>
                <a:ea typeface="楷体" panose="02010609060101010101" pitchFamily="49" charset="-122"/>
              </a:rPr>
              <a:t>25</a:t>
            </a:r>
            <a:r>
              <a:rPr lang="zh-CN" altLang="en-US" sz="2800" dirty="0">
                <a:latin typeface="楷体" panose="02010609060101010101" pitchFamily="49" charset="-122"/>
                <a:ea typeface="楷体" panose="02010609060101010101" pitchFamily="49" charset="-122"/>
              </a:rPr>
              <a:t>日，位于四川省内江市的康达肉类食品加工厂转存液氨时，传输管突然发生破裂，造成氨气泄露，造成</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人死亡，</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人中毒。 </a:t>
            </a:r>
          </a:p>
          <a:p>
            <a:pPr>
              <a:spcBef>
                <a:spcPts val="1200"/>
              </a:spcBef>
            </a:pPr>
            <a:r>
              <a:rPr lang="zh-CN" altLang="en-US" sz="2800" dirty="0">
                <a:latin typeface="楷体" panose="02010609060101010101" pitchFamily="49" charset="-122"/>
                <a:ea typeface="楷体" panose="02010609060101010101" pitchFamily="49" charset="-122"/>
              </a:rPr>
              <a:t>四、</a:t>
            </a:r>
            <a:r>
              <a:rPr lang="en-US" altLang="zh-CN" sz="2800" dirty="0">
                <a:latin typeface="楷体" panose="02010609060101010101" pitchFamily="49" charset="-122"/>
                <a:ea typeface="楷体" panose="02010609060101010101" pitchFamily="49" charset="-122"/>
              </a:rPr>
              <a:t>2012</a:t>
            </a:r>
            <a:r>
              <a:rPr lang="zh-CN" altLang="en-US" sz="2800" dirty="0">
                <a:latin typeface="楷体" panose="02010609060101010101" pitchFamily="49" charset="-122"/>
                <a:ea typeface="楷体" panose="02010609060101010101" pitchFamily="49" charset="-122"/>
              </a:rPr>
              <a:t>年</a:t>
            </a:r>
            <a:r>
              <a:rPr lang="en-US" altLang="zh-CN" sz="2800" dirty="0">
                <a:latin typeface="楷体" panose="02010609060101010101" pitchFamily="49" charset="-122"/>
                <a:ea typeface="楷体" panose="02010609060101010101" pitchFamily="49" charset="-122"/>
              </a:rPr>
              <a:t>7</a:t>
            </a:r>
            <a:r>
              <a:rPr lang="zh-CN" altLang="en-US" sz="2800" dirty="0">
                <a:latin typeface="楷体" panose="02010609060101010101" pitchFamily="49" charset="-122"/>
                <a:ea typeface="楷体" panose="02010609060101010101" pitchFamily="49" charset="-122"/>
              </a:rPr>
              <a:t>月</a:t>
            </a:r>
            <a:r>
              <a:rPr lang="en-US" altLang="zh-CN" sz="2800" dirty="0">
                <a:latin typeface="楷体" panose="02010609060101010101" pitchFamily="49" charset="-122"/>
                <a:ea typeface="楷体" panose="02010609060101010101" pitchFamily="49" charset="-122"/>
              </a:rPr>
              <a:t>28</a:t>
            </a:r>
            <a:r>
              <a:rPr lang="zh-CN" altLang="en-US" sz="2800" dirty="0">
                <a:latin typeface="楷体" panose="02010609060101010101" pitchFamily="49" charset="-122"/>
                <a:ea typeface="楷体" panose="02010609060101010101" pitchFamily="49" charset="-122"/>
              </a:rPr>
              <a:t>日，贵州化肥厂发生液氨泄露事故造成</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人死亡。</a:t>
            </a:r>
          </a:p>
        </p:txBody>
      </p:sp>
    </p:spTree>
    <p:extLst>
      <p:ext uri="{BB962C8B-B14F-4D97-AF65-F5344CB8AC3E}">
        <p14:creationId xmlns:p14="http://schemas.microsoft.com/office/powerpoint/2010/main" val="310637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574394" cy="504056"/>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生产中的事故</a:t>
            </a:r>
          </a:p>
        </p:txBody>
      </p:sp>
      <p:sp>
        <p:nvSpPr>
          <p:cNvPr id="3" name="矩形 2"/>
          <p:cNvSpPr/>
          <p:nvPr/>
        </p:nvSpPr>
        <p:spPr>
          <a:xfrm>
            <a:off x="251520" y="908720"/>
            <a:ext cx="8640960" cy="3847207"/>
          </a:xfrm>
          <a:prstGeom prst="rect">
            <a:avLst/>
          </a:prstGeom>
        </p:spPr>
        <p:txBody>
          <a:bodyPr wrap="square">
            <a:spAutoFit/>
          </a:bodyPr>
          <a:lstStyle/>
          <a:p>
            <a:pPr>
              <a:spcBef>
                <a:spcPts val="1200"/>
              </a:spcBef>
            </a:pPr>
            <a:r>
              <a:rPr lang="zh-CN" altLang="en-US" sz="2800" dirty="0">
                <a:latin typeface="楷体" panose="02010609060101010101" pitchFamily="49" charset="-122"/>
                <a:ea typeface="楷体" panose="02010609060101010101" pitchFamily="49" charset="-122"/>
              </a:rPr>
              <a:t>五、</a:t>
            </a:r>
            <a:r>
              <a:rPr lang="en-US" altLang="zh-CN" sz="2800" dirty="0">
                <a:latin typeface="楷体" panose="02010609060101010101" pitchFamily="49" charset="-122"/>
                <a:ea typeface="楷体" panose="02010609060101010101" pitchFamily="49" charset="-122"/>
              </a:rPr>
              <a:t>2013</a:t>
            </a:r>
            <a:r>
              <a:rPr lang="zh-CN" altLang="en-US" sz="2800" dirty="0">
                <a:latin typeface="楷体" panose="02010609060101010101" pitchFamily="49" charset="-122"/>
                <a:ea typeface="楷体" panose="02010609060101010101" pitchFamily="49" charset="-122"/>
              </a:rPr>
              <a:t>年</a:t>
            </a: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月</a:t>
            </a:r>
            <a:r>
              <a:rPr lang="en-US" altLang="zh-CN" sz="2800" dirty="0">
                <a:latin typeface="楷体" panose="02010609060101010101" pitchFamily="49" charset="-122"/>
                <a:ea typeface="楷体" panose="02010609060101010101" pitchFamily="49" charset="-122"/>
              </a:rPr>
              <a:t>21</a:t>
            </a:r>
            <a:r>
              <a:rPr lang="zh-CN" altLang="en-US" sz="2800" dirty="0">
                <a:latin typeface="楷体" panose="02010609060101010101" pitchFamily="49" charset="-122"/>
                <a:ea typeface="楷体" panose="02010609060101010101" pitchFamily="49" charset="-122"/>
              </a:rPr>
              <a:t>日，四川省仁寿县金凤食品厂的生猪屠宰场冷库发生液氨泄露事故，造成</a:t>
            </a: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死</a:t>
            </a:r>
            <a:r>
              <a:rPr lang="en-US" altLang="zh-CN" sz="2800" dirty="0">
                <a:latin typeface="楷体" panose="02010609060101010101" pitchFamily="49" charset="-122"/>
                <a:ea typeface="楷体" panose="02010609060101010101" pitchFamily="49" charset="-122"/>
              </a:rPr>
              <a:t>22</a:t>
            </a:r>
            <a:r>
              <a:rPr lang="zh-CN" altLang="en-US" sz="2800" dirty="0">
                <a:latin typeface="楷体" panose="02010609060101010101" pitchFamily="49" charset="-122"/>
                <a:ea typeface="楷体" panose="02010609060101010101" pitchFamily="49" charset="-122"/>
              </a:rPr>
              <a:t>伤。</a:t>
            </a:r>
          </a:p>
          <a:p>
            <a:pPr>
              <a:spcBef>
                <a:spcPts val="1200"/>
              </a:spcBef>
            </a:pPr>
            <a:r>
              <a:rPr lang="zh-CN" altLang="en-US" sz="2800" dirty="0">
                <a:latin typeface="楷体" panose="02010609060101010101" pitchFamily="49" charset="-122"/>
                <a:ea typeface="楷体" panose="02010609060101010101" pitchFamily="49" charset="-122"/>
              </a:rPr>
              <a:t> 六、</a:t>
            </a:r>
            <a:r>
              <a:rPr lang="en-US" altLang="zh-CN" sz="2800" dirty="0">
                <a:latin typeface="楷体" panose="02010609060101010101" pitchFamily="49" charset="-122"/>
                <a:ea typeface="楷体" panose="02010609060101010101" pitchFamily="49" charset="-122"/>
              </a:rPr>
              <a:t>2013</a:t>
            </a:r>
            <a:r>
              <a:rPr lang="zh-CN" altLang="en-US" sz="2800" dirty="0">
                <a:latin typeface="楷体" panose="02010609060101010101" pitchFamily="49" charset="-122"/>
                <a:ea typeface="楷体" panose="02010609060101010101" pitchFamily="49" charset="-122"/>
              </a:rPr>
              <a:t>年</a:t>
            </a:r>
            <a:r>
              <a:rPr lang="en-US" altLang="zh-CN" sz="2800" dirty="0">
                <a:latin typeface="楷体" panose="02010609060101010101" pitchFamily="49" charset="-122"/>
                <a:ea typeface="楷体" panose="02010609060101010101" pitchFamily="49" charset="-122"/>
              </a:rPr>
              <a:t>6</a:t>
            </a:r>
            <a:r>
              <a:rPr lang="zh-CN" altLang="en-US" sz="2800" dirty="0">
                <a:latin typeface="楷体" panose="02010609060101010101" pitchFamily="49" charset="-122"/>
                <a:ea typeface="楷体" panose="02010609060101010101" pitchFamily="49" charset="-122"/>
              </a:rPr>
              <a:t>月</a:t>
            </a: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日，吉林省德惠市宝源丰禽业有限公司因电气线路短路发生火灾，导致液氨设备和管道发生爆炸，事故造成</a:t>
            </a:r>
            <a:r>
              <a:rPr lang="en-US" altLang="zh-CN" sz="2800" dirty="0">
                <a:latin typeface="楷体" panose="02010609060101010101" pitchFamily="49" charset="-122"/>
                <a:ea typeface="楷体" panose="02010609060101010101" pitchFamily="49" charset="-122"/>
              </a:rPr>
              <a:t>121</a:t>
            </a:r>
            <a:r>
              <a:rPr lang="zh-CN" altLang="en-US" sz="2800" dirty="0">
                <a:latin typeface="楷体" panose="02010609060101010101" pitchFamily="49" charset="-122"/>
                <a:ea typeface="楷体" panose="02010609060101010101" pitchFamily="49" charset="-122"/>
              </a:rPr>
              <a:t>死</a:t>
            </a:r>
            <a:r>
              <a:rPr lang="en-US" altLang="zh-CN" sz="2800" dirty="0">
                <a:latin typeface="楷体" panose="02010609060101010101" pitchFamily="49" charset="-122"/>
                <a:ea typeface="楷体" panose="02010609060101010101" pitchFamily="49" charset="-122"/>
              </a:rPr>
              <a:t>76</a:t>
            </a:r>
            <a:r>
              <a:rPr lang="zh-CN" altLang="en-US" sz="2800" dirty="0">
                <a:latin typeface="楷体" panose="02010609060101010101" pitchFamily="49" charset="-122"/>
                <a:ea typeface="楷体" panose="02010609060101010101" pitchFamily="49" charset="-122"/>
              </a:rPr>
              <a:t>伤。</a:t>
            </a:r>
          </a:p>
          <a:p>
            <a:pPr>
              <a:spcBef>
                <a:spcPts val="1200"/>
              </a:spcBef>
            </a:pPr>
            <a:r>
              <a:rPr lang="zh-CN" altLang="en-US" sz="2800" dirty="0">
                <a:latin typeface="楷体" panose="02010609060101010101" pitchFamily="49" charset="-122"/>
                <a:ea typeface="楷体" panose="02010609060101010101" pitchFamily="49" charset="-122"/>
              </a:rPr>
              <a:t> 七、</a:t>
            </a:r>
            <a:r>
              <a:rPr lang="en-US" altLang="zh-CN" sz="2800" dirty="0">
                <a:latin typeface="楷体" panose="02010609060101010101" pitchFamily="49" charset="-122"/>
                <a:ea typeface="楷体" panose="02010609060101010101" pitchFamily="49" charset="-122"/>
              </a:rPr>
              <a:t>2013</a:t>
            </a:r>
            <a:r>
              <a:rPr lang="zh-CN" altLang="en-US" sz="2800" dirty="0">
                <a:latin typeface="楷体" panose="02010609060101010101" pitchFamily="49" charset="-122"/>
                <a:ea typeface="楷体" panose="02010609060101010101" pitchFamily="49" charset="-122"/>
              </a:rPr>
              <a:t>年</a:t>
            </a:r>
            <a:r>
              <a:rPr lang="en-US" altLang="zh-CN" sz="2800" dirty="0">
                <a:latin typeface="楷体" panose="02010609060101010101" pitchFamily="49" charset="-122"/>
                <a:ea typeface="楷体" panose="02010609060101010101" pitchFamily="49" charset="-122"/>
              </a:rPr>
              <a:t>8</a:t>
            </a:r>
            <a:r>
              <a:rPr lang="zh-CN" altLang="en-US" sz="2800" dirty="0">
                <a:latin typeface="楷体" panose="02010609060101010101" pitchFamily="49" charset="-122"/>
                <a:ea typeface="楷体" panose="02010609060101010101" pitchFamily="49" charset="-122"/>
              </a:rPr>
              <a:t>月</a:t>
            </a:r>
            <a:r>
              <a:rPr lang="en-US" altLang="zh-CN" sz="2800" dirty="0">
                <a:latin typeface="楷体" panose="02010609060101010101" pitchFamily="49" charset="-122"/>
                <a:ea typeface="楷体" panose="02010609060101010101" pitchFamily="49" charset="-122"/>
              </a:rPr>
              <a:t>31</a:t>
            </a:r>
            <a:r>
              <a:rPr lang="zh-CN" altLang="en-US" sz="2800" dirty="0">
                <a:latin typeface="楷体" panose="02010609060101010101" pitchFamily="49" charset="-122"/>
                <a:ea typeface="楷体" panose="02010609060101010101" pitchFamily="49" charset="-122"/>
              </a:rPr>
              <a:t>日，上海市翁牌冷藏实业有限公司因厂房内液氨管路系统管帽脱落，导致发生液氨泄露事故，造成</a:t>
            </a:r>
            <a:r>
              <a:rPr lang="en-US" altLang="zh-CN" sz="2800" dirty="0">
                <a:latin typeface="楷体" panose="02010609060101010101" pitchFamily="49" charset="-122"/>
                <a:ea typeface="楷体" panose="02010609060101010101" pitchFamily="49" charset="-122"/>
              </a:rPr>
              <a:t>15</a:t>
            </a:r>
            <a:r>
              <a:rPr lang="zh-CN" altLang="en-US" sz="2800" dirty="0">
                <a:latin typeface="楷体" panose="02010609060101010101" pitchFamily="49" charset="-122"/>
                <a:ea typeface="楷体" panose="02010609060101010101" pitchFamily="49" charset="-122"/>
              </a:rPr>
              <a:t>死</a:t>
            </a:r>
            <a:r>
              <a:rPr lang="en-US" altLang="zh-CN" sz="2800" dirty="0">
                <a:latin typeface="楷体" panose="02010609060101010101" pitchFamily="49" charset="-122"/>
                <a:ea typeface="楷体" panose="02010609060101010101" pitchFamily="49" charset="-122"/>
              </a:rPr>
              <a:t>25</a:t>
            </a:r>
            <a:r>
              <a:rPr lang="zh-CN" altLang="en-US" sz="2800" dirty="0">
                <a:latin typeface="楷体" panose="02010609060101010101" pitchFamily="49" charset="-122"/>
                <a:ea typeface="楷体" panose="02010609060101010101" pitchFamily="49" charset="-122"/>
              </a:rPr>
              <a:t>伤。</a:t>
            </a:r>
          </a:p>
        </p:txBody>
      </p:sp>
    </p:spTree>
    <p:extLst>
      <p:ext uri="{BB962C8B-B14F-4D97-AF65-F5344CB8AC3E}">
        <p14:creationId xmlns:p14="http://schemas.microsoft.com/office/powerpoint/2010/main" val="23808317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574394" cy="504056"/>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生产中的事故</a:t>
            </a:r>
          </a:p>
        </p:txBody>
      </p:sp>
      <p:sp>
        <p:nvSpPr>
          <p:cNvPr id="3" name="矩形 2"/>
          <p:cNvSpPr/>
          <p:nvPr/>
        </p:nvSpPr>
        <p:spPr>
          <a:xfrm>
            <a:off x="627898" y="1124744"/>
            <a:ext cx="7976549" cy="830997"/>
          </a:xfrm>
          <a:prstGeom prst="rect">
            <a:avLst/>
          </a:prstGeom>
        </p:spPr>
        <p:txBody>
          <a:bodyPr wrap="square">
            <a:spAutoFit/>
          </a:bodyPr>
          <a:lstStyle/>
          <a:p>
            <a:pPr indent="457200"/>
            <a:r>
              <a:rPr lang="en-US" altLang="zh-CN" sz="2400" dirty="0">
                <a:solidFill>
                  <a:srgbClr val="000000"/>
                </a:solidFill>
                <a:latin typeface="楷体" panose="02010609060101010101" pitchFamily="49" charset="-122"/>
                <a:ea typeface="楷体" panose="02010609060101010101" pitchFamily="49" charset="-122"/>
              </a:rPr>
              <a:t>2013</a:t>
            </a:r>
            <a:r>
              <a:rPr lang="zh-CN" altLang="en-US" sz="2400" dirty="0">
                <a:solidFill>
                  <a:srgbClr val="000000"/>
                </a:solidFill>
                <a:latin typeface="楷体" panose="02010609060101010101" pitchFamily="49" charset="-122"/>
                <a:ea typeface="楷体" panose="02010609060101010101" pitchFamily="49" charset="-122"/>
              </a:rPr>
              <a:t>年吉林宝源丰禽业公司大火，造成</a:t>
            </a:r>
            <a:r>
              <a:rPr lang="en-US" altLang="zh-CN" sz="2400" dirty="0">
                <a:solidFill>
                  <a:srgbClr val="000000"/>
                </a:solidFill>
                <a:latin typeface="楷体" panose="02010609060101010101" pitchFamily="49" charset="-122"/>
                <a:ea typeface="楷体" panose="02010609060101010101" pitchFamily="49" charset="-122"/>
              </a:rPr>
              <a:t>120</a:t>
            </a:r>
            <a:r>
              <a:rPr lang="zh-CN" altLang="en-US" sz="2400" dirty="0">
                <a:solidFill>
                  <a:srgbClr val="000000"/>
                </a:solidFill>
                <a:latin typeface="楷体" panose="02010609060101010101" pitchFamily="49" charset="-122"/>
                <a:ea typeface="楷体" panose="02010609060101010101" pitchFamily="49" charset="-122"/>
              </a:rPr>
              <a:t>人死亡的惨剧，很多人质疑，为何养殖公司会有液氨？</a:t>
            </a:r>
            <a:endParaRPr lang="en-US" altLang="zh-CN" sz="2400" dirty="0">
              <a:solidFill>
                <a:srgbClr val="000000"/>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68" y="2315558"/>
            <a:ext cx="4577552" cy="243026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42" y="3284984"/>
            <a:ext cx="3878163" cy="2058952"/>
          </a:xfrm>
          <a:prstGeom prst="rect">
            <a:avLst/>
          </a:prstGeom>
        </p:spPr>
      </p:pic>
    </p:spTree>
    <p:extLst>
      <p:ext uri="{BB962C8B-B14F-4D97-AF65-F5344CB8AC3E}">
        <p14:creationId xmlns:p14="http://schemas.microsoft.com/office/powerpoint/2010/main" val="37292131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574394" cy="504056"/>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生产中的事故</a:t>
            </a:r>
          </a:p>
        </p:txBody>
      </p:sp>
      <p:sp>
        <p:nvSpPr>
          <p:cNvPr id="3" name="矩形 2"/>
          <p:cNvSpPr/>
          <p:nvPr/>
        </p:nvSpPr>
        <p:spPr>
          <a:xfrm>
            <a:off x="627898" y="1124744"/>
            <a:ext cx="7976549" cy="3416320"/>
          </a:xfrm>
          <a:prstGeom prst="rect">
            <a:avLst/>
          </a:prstGeom>
        </p:spPr>
        <p:txBody>
          <a:bodyPr wrap="square">
            <a:spAutoFit/>
          </a:bodyPr>
          <a:lstStyle/>
          <a:p>
            <a:pPr indent="457200"/>
            <a:r>
              <a:rPr lang="zh-CN" altLang="en-US" sz="2400" dirty="0">
                <a:solidFill>
                  <a:srgbClr val="000000"/>
                </a:solidFill>
                <a:latin typeface="楷体" panose="02010609060101010101" pitchFamily="49" charset="-122"/>
                <a:ea typeface="楷体" panose="02010609060101010101" pitchFamily="49" charset="-122"/>
              </a:rPr>
              <a:t>实际上，近几年液氨泄漏事故中，食品加工企业占到多数。以全冷链生产的大型禽类屠宰场为例，封闭、低温运行的屠宰车间、分割车间都需要用液氨来进行制冷，在一般性规模的屠宰加工厂里，也都会有几吨或者更多的液氨存在。</a:t>
            </a:r>
          </a:p>
          <a:p>
            <a:pPr indent="457200"/>
            <a:r>
              <a:rPr lang="zh-CN" altLang="en-US" sz="2400" dirty="0">
                <a:solidFill>
                  <a:srgbClr val="000000"/>
                </a:solidFill>
                <a:latin typeface="楷体" panose="02010609060101010101" pitchFamily="49" charset="-122"/>
                <a:ea typeface="楷体" panose="02010609060101010101" pitchFamily="49" charset="-122"/>
              </a:rPr>
              <a:t>氨气容易液化，常压下冷却至</a:t>
            </a:r>
            <a:r>
              <a:rPr lang="en-US" altLang="zh-CN" sz="2400" dirty="0">
                <a:solidFill>
                  <a:srgbClr val="000000"/>
                </a:solidFill>
                <a:latin typeface="楷体" panose="02010609060101010101" pitchFamily="49" charset="-122"/>
                <a:ea typeface="楷体" panose="02010609060101010101" pitchFamily="49" charset="-122"/>
              </a:rPr>
              <a:t>-33.4</a:t>
            </a:r>
            <a:r>
              <a:rPr lang="zh-CN" altLang="en-US" sz="2400" dirty="0">
                <a:solidFill>
                  <a:srgbClr val="000000"/>
                </a:solidFill>
                <a:latin typeface="楷体" panose="02010609060101010101" pitchFamily="49" charset="-122"/>
                <a:ea typeface="楷体" panose="02010609060101010101" pitchFamily="49" charset="-122"/>
              </a:rPr>
              <a:t>摄氏度，即冷凝成无色的液体氨。在升温或降低压力时，液氨可急剧蒸发，并吸收大量的热。因此，液氨作为制冷剂，在工业生产中被广泛应用。</a:t>
            </a:r>
            <a:endParaRPr lang="zh-CN" altLang="en-US" sz="2400" b="0" i="0" dirty="0">
              <a:solidFill>
                <a:srgbClr val="000000"/>
              </a:solidFill>
              <a:effectLst/>
              <a:latin typeface="楷体" panose="02010609060101010101" pitchFamily="49" charset="-122"/>
              <a:ea typeface="楷体" panose="02010609060101010101" pitchFamily="49" charset="-122"/>
            </a:endParaRPr>
          </a:p>
        </p:txBody>
      </p:sp>
      <p:sp>
        <p:nvSpPr>
          <p:cNvPr id="4" name="矩形 3"/>
          <p:cNvSpPr/>
          <p:nvPr/>
        </p:nvSpPr>
        <p:spPr>
          <a:xfrm>
            <a:off x="555889" y="4885425"/>
            <a:ext cx="8120566" cy="1384995"/>
          </a:xfrm>
          <a:prstGeom prst="rect">
            <a:avLst/>
          </a:prstGeom>
        </p:spPr>
        <p:txBody>
          <a:bodyPr wrap="square">
            <a:spAutoFit/>
          </a:bodyPr>
          <a:lstStyle/>
          <a:p>
            <a:r>
              <a:rPr lang="zh-CN" altLang="en-US" sz="2800" dirty="0">
                <a:solidFill>
                  <a:srgbClr val="000000"/>
                </a:solidFill>
                <a:latin typeface="楷体" panose="02010609060101010101" pitchFamily="49" charset="-122"/>
                <a:ea typeface="楷体" panose="02010609060101010101" pitchFamily="49" charset="-122"/>
              </a:rPr>
              <a:t>目前中国约</a:t>
            </a:r>
            <a:r>
              <a:rPr lang="en-US" altLang="zh-CN" sz="2800" dirty="0">
                <a:solidFill>
                  <a:srgbClr val="000000"/>
                </a:solidFill>
                <a:latin typeface="楷体" panose="02010609060101010101" pitchFamily="49" charset="-122"/>
                <a:ea typeface="楷体" panose="02010609060101010101" pitchFamily="49" charset="-122"/>
              </a:rPr>
              <a:t>80%</a:t>
            </a:r>
            <a:r>
              <a:rPr lang="zh-CN" altLang="en-US" sz="2800" dirty="0">
                <a:solidFill>
                  <a:srgbClr val="000000"/>
                </a:solidFill>
                <a:latin typeface="楷体" panose="02010609060101010101" pitchFamily="49" charset="-122"/>
                <a:ea typeface="楷体" panose="02010609060101010101" pitchFamily="49" charset="-122"/>
              </a:rPr>
              <a:t>的冷库、食品加工、啤酒、饮料、石油化工等项目的制冷系统工程中，都采用液氨作为制冷剂。</a:t>
            </a: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35497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566"/>
            <a:ext cx="41585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聚合过程中的控制</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单体回收中的问题</a:t>
            </a:r>
          </a:p>
          <a:p>
            <a:pPr indent="457200">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在闪蒸过程中，为防止胶乳液沸腾产生大量气泡，需要加入硅油或聚乙二醇等</a:t>
            </a:r>
            <a:r>
              <a:rPr lang="zh-CN" altLang="en-US" sz="2800" dirty="0">
                <a:solidFill>
                  <a:srgbClr val="0000FF"/>
                </a:solidFill>
                <a:latin typeface="楷体" panose="02010609060101010101" pitchFamily="49" charset="-122"/>
                <a:ea typeface="楷体" panose="02010609060101010101" pitchFamily="49" charset="-122"/>
              </a:rPr>
              <a:t>消泡剂</a:t>
            </a:r>
            <a:r>
              <a:rPr lang="zh-CN" altLang="en-US" sz="2800" dirty="0">
                <a:solidFill>
                  <a:schemeClr val="tx1"/>
                </a:solidFill>
                <a:latin typeface="楷体" panose="02010609060101010101" pitchFamily="49" charset="-122"/>
                <a:ea typeface="楷体" panose="02010609060101010101" pitchFamily="49" charset="-122"/>
              </a:rPr>
              <a:t>，并采用</a:t>
            </a:r>
            <a:r>
              <a:rPr lang="zh-CN" altLang="en-US" sz="2800" dirty="0">
                <a:solidFill>
                  <a:srgbClr val="0000FF"/>
                </a:solidFill>
                <a:latin typeface="楷体" panose="02010609060101010101" pitchFamily="49" charset="-122"/>
                <a:ea typeface="楷体" panose="02010609060101010101" pitchFamily="49" charset="-122"/>
              </a:rPr>
              <a:t>卧式</a:t>
            </a:r>
            <a:r>
              <a:rPr lang="zh-CN" altLang="en-US" sz="2800" dirty="0">
                <a:solidFill>
                  <a:schemeClr val="tx1"/>
                </a:solidFill>
                <a:latin typeface="楷体" panose="02010609060101010101" pitchFamily="49" charset="-122"/>
                <a:ea typeface="楷体" panose="02010609060101010101" pitchFamily="49" charset="-122"/>
              </a:rPr>
              <a:t>闪蒸槽以增大蒸发面积。</a:t>
            </a:r>
            <a:endParaRPr lang="en-US" altLang="zh-CN" sz="28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在脱苯乙烯塔中容易产生凝集物而造成堵塞筛板降低蒸馏效率，因此要</a:t>
            </a:r>
            <a:r>
              <a:rPr lang="zh-CN" altLang="en-US" sz="2800" dirty="0">
                <a:solidFill>
                  <a:srgbClr val="0000FF"/>
                </a:solidFill>
                <a:latin typeface="楷体" panose="02010609060101010101" pitchFamily="49" charset="-122"/>
                <a:ea typeface="楷体" panose="02010609060101010101" pitchFamily="49" charset="-122"/>
              </a:rPr>
              <a:t>定期清洗</a:t>
            </a:r>
            <a:r>
              <a:rPr lang="zh-CN" altLang="en-US" sz="2800" dirty="0">
                <a:solidFill>
                  <a:schemeClr val="tx1"/>
                </a:solidFill>
                <a:latin typeface="楷体" panose="02010609060101010101" pitchFamily="49" charset="-122"/>
                <a:ea typeface="楷体" panose="02010609060101010101" pitchFamily="49" charset="-122"/>
              </a:rPr>
              <a:t>粘附在器壁上聚合物。为了防止在回收系统产生爆聚物，而采用药剂处理或加入亚硝酸钠、碘、硝酸等</a:t>
            </a:r>
            <a:r>
              <a:rPr lang="zh-CN" altLang="en-US" sz="2800" dirty="0">
                <a:solidFill>
                  <a:srgbClr val="0000FF"/>
                </a:solidFill>
                <a:latin typeface="楷体" panose="02010609060101010101" pitchFamily="49" charset="-122"/>
                <a:ea typeface="楷体" panose="02010609060101010101" pitchFamily="49" charset="-122"/>
              </a:rPr>
              <a:t>抑制剂</a:t>
            </a:r>
            <a:r>
              <a:rPr lang="zh-CN" altLang="en-US" sz="2800" dirty="0">
                <a:solidFill>
                  <a:schemeClr val="tx1"/>
                </a:solidFill>
                <a:latin typeface="楷体" panose="02010609060101010101" pitchFamily="49" charset="-122"/>
                <a:ea typeface="楷体" panose="02010609060101010101" pitchFamily="49" charset="-122"/>
              </a:rPr>
              <a:t>。</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它是丁苯橡胶生产中最麻烦的问题。</a:t>
            </a:r>
          </a:p>
        </p:txBody>
      </p:sp>
    </p:spTree>
    <p:extLst>
      <p:ext uri="{BB962C8B-B14F-4D97-AF65-F5344CB8AC3E}">
        <p14:creationId xmlns:p14="http://schemas.microsoft.com/office/powerpoint/2010/main" val="26360667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0145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聚合过程中的控制</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C00000"/>
                </a:solidFill>
                <a:latin typeface="楷体" panose="02010609060101010101" pitchFamily="49" charset="-122"/>
                <a:ea typeface="楷体" panose="02010609060101010101" pitchFamily="49" charset="-122"/>
              </a:rPr>
              <a:t>转化率为何要控制在</a:t>
            </a:r>
            <a:r>
              <a:rPr lang="en-US" altLang="zh-CN" sz="2800" dirty="0">
                <a:solidFill>
                  <a:srgbClr val="C00000"/>
                </a:solidFill>
                <a:latin typeface="楷体" panose="02010609060101010101" pitchFamily="49" charset="-122"/>
                <a:ea typeface="楷体" panose="02010609060101010101" pitchFamily="49" charset="-122"/>
              </a:rPr>
              <a:t>60%</a:t>
            </a:r>
            <a:r>
              <a:rPr lang="zh-CN" altLang="en-US" sz="2800" dirty="0">
                <a:solidFill>
                  <a:srgbClr val="C00000"/>
                </a:solidFill>
                <a:latin typeface="楷体" panose="02010609060101010101" pitchFamily="49" charset="-122"/>
                <a:ea typeface="楷体" panose="02010609060101010101" pitchFamily="49" charset="-122"/>
              </a:rPr>
              <a:t>？</a:t>
            </a:r>
            <a:endParaRPr lang="en-US" altLang="zh-CN" sz="2800" dirty="0">
              <a:solidFill>
                <a:srgbClr val="C00000"/>
              </a:solidFill>
              <a:latin typeface="楷体" panose="02010609060101010101" pitchFamily="49" charset="-122"/>
              <a:ea typeface="楷体" panose="02010609060101010101" pitchFamily="49" charset="-122"/>
            </a:endParaRPr>
          </a:p>
          <a:p>
            <a:pPr>
              <a:spcBef>
                <a:spcPts val="600"/>
              </a:spcBef>
              <a:spcAft>
                <a:spcPts val="1200"/>
              </a:spcAft>
              <a:buClr>
                <a:srgbClr val="002060"/>
              </a:buClr>
            </a:pPr>
            <a:r>
              <a:rPr lang="en-US" altLang="zh-CN" sz="2800" dirty="0">
                <a:solidFill>
                  <a:schemeClr val="tx1"/>
                </a:solidFill>
                <a:latin typeface="楷体" panose="02010609060101010101" pitchFamily="49" charset="-122"/>
                <a:ea typeface="楷体" panose="02010609060101010101" pitchFamily="49" charset="-122"/>
              </a:rPr>
              <a:t>5</a:t>
            </a:r>
            <a:r>
              <a:rPr lang="zh-CN" altLang="en-US" sz="2800" dirty="0">
                <a:solidFill>
                  <a:schemeClr val="tx1"/>
                </a:solidFill>
                <a:latin typeface="楷体" panose="02010609060101010101" pitchFamily="49" charset="-122"/>
                <a:ea typeface="楷体" panose="02010609060101010101" pitchFamily="49" charset="-122"/>
              </a:rPr>
              <a:t>℃下，丁二烯与苯乙烯竞聚率</a:t>
            </a:r>
            <a:r>
              <a:rPr lang="en-US" altLang="zh-CN" sz="2800" dirty="0">
                <a:solidFill>
                  <a:schemeClr val="tx1"/>
                </a:solidFill>
                <a:latin typeface="楷体" panose="02010609060101010101" pitchFamily="49" charset="-122"/>
                <a:ea typeface="楷体" panose="02010609060101010101" pitchFamily="49" charset="-122"/>
              </a:rPr>
              <a:t>1.38</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0.64</a:t>
            </a:r>
            <a:r>
              <a:rPr lang="zh-CN" altLang="en-US" sz="2800" dirty="0">
                <a:solidFill>
                  <a:schemeClr val="tx1"/>
                </a:solidFill>
                <a:latin typeface="楷体" panose="02010609060101010101" pitchFamily="49" charset="-122"/>
                <a:ea typeface="楷体" panose="02010609060101010101" pitchFamily="49" charset="-122"/>
              </a:rPr>
              <a:t>，丁二烯活性要远高于苯乙烯；共聚物组成会随转化率的提高而改变，需要控制配比和转化率。</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spcAft>
                <a:spcPts val="120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一般控制转化率</a:t>
            </a:r>
            <a:r>
              <a:rPr lang="en-US" altLang="zh-CN" sz="2800" dirty="0">
                <a:solidFill>
                  <a:schemeClr val="tx1"/>
                </a:solidFill>
                <a:latin typeface="楷体" panose="02010609060101010101" pitchFamily="49" charset="-122"/>
                <a:ea typeface="楷体" panose="02010609060101010101" pitchFamily="49" charset="-122"/>
              </a:rPr>
              <a:t>60%</a:t>
            </a:r>
            <a:r>
              <a:rPr lang="zh-CN" altLang="en-US" sz="2800" dirty="0">
                <a:solidFill>
                  <a:schemeClr val="tx1"/>
                </a:solidFill>
                <a:latin typeface="楷体" panose="02010609060101010101" pitchFamily="49" charset="-122"/>
                <a:ea typeface="楷体" panose="02010609060101010101" pitchFamily="49" charset="-122"/>
              </a:rPr>
              <a:t>左右</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spcAft>
                <a:spcPts val="120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苯乙烯含量</a:t>
            </a:r>
            <a:r>
              <a:rPr lang="en-US" altLang="zh-CN" sz="2800" dirty="0">
                <a:solidFill>
                  <a:schemeClr val="tx1"/>
                </a:solidFill>
                <a:latin typeface="楷体" panose="02010609060101010101" pitchFamily="49" charset="-122"/>
                <a:ea typeface="楷体" panose="02010609060101010101" pitchFamily="49" charset="-122"/>
              </a:rPr>
              <a:t>23.5%</a:t>
            </a:r>
            <a:r>
              <a:rPr lang="zh-CN" altLang="en-US" sz="2800" dirty="0">
                <a:solidFill>
                  <a:schemeClr val="tx1"/>
                </a:solidFill>
                <a:latin typeface="楷体" panose="02010609060101010101" pitchFamily="49" charset="-122"/>
                <a:ea typeface="楷体" panose="02010609060101010101" pitchFamily="49" charset="-122"/>
              </a:rPr>
              <a:t>时性能最优，转化率在</a:t>
            </a:r>
            <a:r>
              <a:rPr lang="en-US" altLang="zh-CN" sz="2800" dirty="0">
                <a:solidFill>
                  <a:schemeClr val="tx1"/>
                </a:solidFill>
                <a:latin typeface="楷体" panose="02010609060101010101" pitchFamily="49" charset="-122"/>
                <a:ea typeface="楷体" panose="02010609060101010101" pitchFamily="49" charset="-122"/>
              </a:rPr>
              <a:t>60%</a:t>
            </a:r>
            <a:r>
              <a:rPr lang="zh-CN" altLang="en-US" sz="2800" dirty="0">
                <a:solidFill>
                  <a:schemeClr val="tx1"/>
                </a:solidFill>
                <a:latin typeface="楷体" panose="02010609060101010101" pitchFamily="49" charset="-122"/>
                <a:ea typeface="楷体" panose="02010609060101010101" pitchFamily="49" charset="-122"/>
              </a:rPr>
              <a:t>以前苯乙烯含量几乎不受转化率影响，而且其含量都接近</a:t>
            </a:r>
            <a:r>
              <a:rPr lang="en-US" altLang="zh-CN" sz="2800" dirty="0">
                <a:solidFill>
                  <a:schemeClr val="tx1"/>
                </a:solidFill>
                <a:latin typeface="楷体" panose="02010609060101010101" pitchFamily="49" charset="-122"/>
                <a:ea typeface="楷体" panose="02010609060101010101" pitchFamily="49" charset="-122"/>
              </a:rPr>
              <a:t>23%</a:t>
            </a:r>
            <a:r>
              <a:rPr lang="zh-CN" altLang="en-US" sz="2800"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88395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 calcmode="lin" valueType="num">
                                      <p:cBhvr additive="base">
                                        <p:cTn id="1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 calcmode="lin" valueType="num">
                                      <p:cBhvr additive="base">
                                        <p:cTn id="1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37459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聚合过程中的控制</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聚合终点的确定与控制</a:t>
            </a:r>
            <a:endParaRPr lang="en-US" altLang="zh-CN" sz="28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聚合反应的终点取决于</a:t>
            </a:r>
            <a:r>
              <a:rPr lang="zh-CN" altLang="en-US" sz="2800" dirty="0">
                <a:solidFill>
                  <a:srgbClr val="FF0000"/>
                </a:solidFill>
                <a:latin typeface="楷体" panose="02010609060101010101" pitchFamily="49" charset="-122"/>
                <a:ea typeface="楷体" panose="02010609060101010101" pitchFamily="49" charset="-122"/>
              </a:rPr>
              <a:t>共聚物组成</a:t>
            </a:r>
            <a:r>
              <a:rPr lang="zh-CN" altLang="en-US" sz="2800" dirty="0">
                <a:solidFill>
                  <a:schemeClr val="tx1"/>
                </a:solidFill>
                <a:latin typeface="楷体" panose="02010609060101010101" pitchFamily="49" charset="-122"/>
                <a:ea typeface="楷体" panose="02010609060101010101" pitchFamily="49" charset="-122"/>
              </a:rPr>
              <a:t>及产物的</a:t>
            </a:r>
            <a:r>
              <a:rPr lang="zh-CN" altLang="en-US" sz="2800" dirty="0">
                <a:solidFill>
                  <a:srgbClr val="FF0000"/>
                </a:solidFill>
                <a:latin typeface="楷体" panose="02010609060101010101" pitchFamily="49" charset="-122"/>
                <a:ea typeface="楷体" panose="02010609060101010101" pitchFamily="49" charset="-122"/>
              </a:rPr>
              <a:t>门尼粘度</a:t>
            </a:r>
            <a:r>
              <a:rPr lang="zh-CN" altLang="en-US" sz="2800" dirty="0">
                <a:solidFill>
                  <a:schemeClr val="tx1"/>
                </a:solidFill>
                <a:latin typeface="楷体" panose="02010609060101010101" pitchFamily="49" charset="-122"/>
                <a:ea typeface="楷体" panose="02010609060101010101" pitchFamily="49" charset="-122"/>
              </a:rPr>
              <a:t>这两个要求。</a:t>
            </a:r>
          </a:p>
          <a:p>
            <a:pPr indent="457200">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由于共聚物组成的要求（苯乙烯含量为</a:t>
            </a:r>
            <a:r>
              <a:rPr lang="en-US" altLang="zh-CN" sz="2800" dirty="0">
                <a:solidFill>
                  <a:schemeClr val="tx1"/>
                </a:solidFill>
                <a:latin typeface="楷体" panose="02010609060101010101" pitchFamily="49" charset="-122"/>
                <a:ea typeface="楷体" panose="02010609060101010101" pitchFamily="49" charset="-122"/>
              </a:rPr>
              <a:t>23</a:t>
            </a:r>
            <a:r>
              <a:rPr lang="zh-CN" altLang="en-US" sz="2800" dirty="0">
                <a:solidFill>
                  <a:schemeClr val="tx1"/>
                </a:solidFill>
                <a:latin typeface="楷体" panose="02010609060101010101" pitchFamily="49" charset="-122"/>
                <a:ea typeface="楷体" panose="02010609060101010101" pitchFamily="49" charset="-122"/>
              </a:rPr>
              <a:t>％左右及组成均一），工业生产中确定转化率达到</a:t>
            </a:r>
            <a:r>
              <a:rPr lang="en-US" altLang="zh-CN" sz="2800" dirty="0">
                <a:solidFill>
                  <a:srgbClr val="FF0000"/>
                </a:solidFill>
                <a:latin typeface="楷体" panose="02010609060101010101" pitchFamily="49" charset="-122"/>
                <a:ea typeface="楷体" panose="02010609060101010101" pitchFamily="49" charset="-122"/>
              </a:rPr>
              <a:t>60</a:t>
            </a:r>
            <a:r>
              <a:rPr lang="zh-CN" altLang="en-US" sz="2800" dirty="0">
                <a:solidFill>
                  <a:srgbClr val="FF0000"/>
                </a:solidFill>
                <a:latin typeface="楷体" panose="02010609060101010101" pitchFamily="49" charset="-122"/>
                <a:ea typeface="楷体" panose="02010609060101010101" pitchFamily="49" charset="-122"/>
              </a:rPr>
              <a:t>士</a:t>
            </a:r>
            <a:r>
              <a:rPr lang="en-US" altLang="zh-CN" sz="2800" dirty="0">
                <a:solidFill>
                  <a:srgbClr val="FF0000"/>
                </a:solidFill>
                <a:latin typeface="楷体" panose="02010609060101010101" pitchFamily="49" charset="-122"/>
                <a:ea typeface="楷体" panose="02010609060101010101" pitchFamily="49" charset="-122"/>
              </a:rPr>
              <a:t>2</a:t>
            </a:r>
            <a:r>
              <a:rPr lang="zh-CN" altLang="en-US" sz="2800" dirty="0">
                <a:solidFill>
                  <a:srgbClr val="FF0000"/>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时必须停止聚合。根据商品的要求，不</a:t>
            </a:r>
          </a:p>
          <a:p>
            <a:pPr indent="457200">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同牌号的产品，就有不同的门尼粘度值（即不同分于量、分子量分布的丁苯橡胶）。如果转化率还</a:t>
            </a:r>
            <a:r>
              <a:rPr lang="zh-CN" altLang="en-US" sz="2800" dirty="0">
                <a:solidFill>
                  <a:srgbClr val="FF0000"/>
                </a:solidFill>
                <a:latin typeface="楷体" panose="02010609060101010101" pitchFamily="49" charset="-122"/>
                <a:ea typeface="楷体" panose="02010609060101010101" pitchFamily="49" charset="-122"/>
              </a:rPr>
              <a:t>未到达</a:t>
            </a:r>
            <a:r>
              <a:rPr lang="en-US" altLang="zh-CN" sz="2800" dirty="0">
                <a:solidFill>
                  <a:srgbClr val="FF0000"/>
                </a:solidFill>
                <a:latin typeface="楷体" panose="02010609060101010101" pitchFamily="49" charset="-122"/>
                <a:ea typeface="楷体" panose="02010609060101010101" pitchFamily="49" charset="-122"/>
              </a:rPr>
              <a:t>60</a:t>
            </a:r>
            <a:r>
              <a:rPr lang="zh-CN" altLang="en-US" sz="2800" dirty="0">
                <a:solidFill>
                  <a:srgbClr val="FF0000"/>
                </a:solidFill>
                <a:latin typeface="楷体" panose="02010609060101010101" pitchFamily="49" charset="-122"/>
                <a:ea typeface="楷体" panose="02010609060101010101" pitchFamily="49" charset="-122"/>
              </a:rPr>
              <a:t>％，而门尼粘度已达到产品牌号的要求值时</a:t>
            </a:r>
            <a:r>
              <a:rPr lang="zh-CN" altLang="en-US" sz="2800" dirty="0">
                <a:solidFill>
                  <a:schemeClr val="tx1"/>
                </a:solidFill>
                <a:latin typeface="楷体" panose="02010609060101010101" pitchFamily="49" charset="-122"/>
                <a:ea typeface="楷体" panose="02010609060101010101" pitchFamily="49" charset="-122"/>
              </a:rPr>
              <a:t>，也必须终止反应，以确保产物的门尼粘度值合格。</a:t>
            </a:r>
          </a:p>
        </p:txBody>
      </p:sp>
    </p:spTree>
    <p:extLst>
      <p:ext uri="{BB962C8B-B14F-4D97-AF65-F5344CB8AC3E}">
        <p14:creationId xmlns:p14="http://schemas.microsoft.com/office/powerpoint/2010/main" val="14535848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76672"/>
            <a:ext cx="8064896" cy="604867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实际上，在稳定的加料条件下，转化率与反应速度、反应时间有关，而</a:t>
            </a:r>
            <a:r>
              <a:rPr lang="zh-CN" altLang="en-US" sz="2400" dirty="0">
                <a:solidFill>
                  <a:srgbClr val="FF0000"/>
                </a:solidFill>
                <a:latin typeface="楷体" panose="02010609060101010101" pitchFamily="49" charset="-122"/>
                <a:ea typeface="楷体" panose="02010609060101010101" pitchFamily="49" charset="-122"/>
              </a:rPr>
              <a:t>门尼粘度可由分子量调节剂用量来调整</a:t>
            </a:r>
            <a:r>
              <a:rPr lang="zh-CN" altLang="en-US" sz="2400" dirty="0">
                <a:solidFill>
                  <a:schemeClr val="tx1"/>
                </a:solidFill>
                <a:latin typeface="楷体" panose="02010609060101010101" pitchFamily="49" charset="-122"/>
                <a:ea typeface="楷体" panose="02010609060101010101" pitchFamily="49" charset="-122"/>
              </a:rPr>
              <a:t>。所以在工业生产中可由协调分子量调节剂及引发剂用量的方法，能正确地控制</a:t>
            </a:r>
            <a:r>
              <a:rPr lang="en-US" altLang="zh-CN" sz="2400" dirty="0">
                <a:solidFill>
                  <a:schemeClr val="tx1"/>
                </a:solidFill>
                <a:latin typeface="楷体" panose="02010609060101010101" pitchFamily="49" charset="-122"/>
                <a:ea typeface="楷体" panose="02010609060101010101" pitchFamily="49" charset="-122"/>
              </a:rPr>
              <a:t>(</a:t>
            </a:r>
            <a:r>
              <a:rPr lang="zh-CN" altLang="en-US" sz="2400" dirty="0">
                <a:solidFill>
                  <a:schemeClr val="tx1"/>
                </a:solidFill>
                <a:latin typeface="楷体" panose="02010609060101010101" pitchFamily="49" charset="-122"/>
                <a:ea typeface="楷体" panose="02010609060101010101" pitchFamily="49" charset="-122"/>
              </a:rPr>
              <a:t>一定的聚合速度下</a:t>
            </a:r>
            <a:r>
              <a:rPr lang="en-US" altLang="zh-CN" sz="2400" dirty="0">
                <a:solidFill>
                  <a:schemeClr val="tx1"/>
                </a:solidFill>
                <a:latin typeface="楷体" panose="02010609060101010101" pitchFamily="49" charset="-122"/>
                <a:ea typeface="楷体" panose="02010609060101010101" pitchFamily="49" charset="-122"/>
              </a:rPr>
              <a:t>)</a:t>
            </a:r>
            <a:r>
              <a:rPr lang="zh-CN" altLang="en-US" sz="2400" dirty="0">
                <a:solidFill>
                  <a:schemeClr val="tx1"/>
                </a:solidFill>
                <a:latin typeface="楷体" panose="02010609060101010101" pitchFamily="49" charset="-122"/>
                <a:ea typeface="楷体" panose="02010609060101010101" pitchFamily="49" charset="-122"/>
              </a:rPr>
              <a:t>转化率达到</a:t>
            </a:r>
            <a:r>
              <a:rPr lang="en-US" altLang="zh-CN" sz="2400" dirty="0">
                <a:solidFill>
                  <a:schemeClr val="tx1"/>
                </a:solidFill>
                <a:latin typeface="楷体" panose="02010609060101010101" pitchFamily="49" charset="-122"/>
                <a:ea typeface="楷体" panose="02010609060101010101" pitchFamily="49" charset="-122"/>
              </a:rPr>
              <a:t>60</a:t>
            </a:r>
            <a:r>
              <a:rPr lang="zh-CN" altLang="en-US" sz="2400" dirty="0">
                <a:solidFill>
                  <a:schemeClr val="tx1"/>
                </a:solidFill>
                <a:latin typeface="楷体" panose="02010609060101010101" pitchFamily="49" charset="-122"/>
                <a:ea typeface="楷体" panose="02010609060101010101" pitchFamily="49" charset="-122"/>
              </a:rPr>
              <a:t>％而又能使产物的门尼粘度达到要求的数值。</a:t>
            </a:r>
          </a:p>
          <a:p>
            <a:pPr indent="457200">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测定转化率的新办法是利用</a:t>
            </a:r>
            <a:r>
              <a:rPr lang="zh-CN" altLang="en-US" sz="2400" dirty="0">
                <a:solidFill>
                  <a:srgbClr val="FF0000"/>
                </a:solidFill>
                <a:latin typeface="楷体" panose="02010609060101010101" pitchFamily="49" charset="-122"/>
                <a:ea typeface="楷体" panose="02010609060101010101" pitchFamily="49" charset="-122"/>
              </a:rPr>
              <a:t>胶乳密度</a:t>
            </a:r>
            <a:r>
              <a:rPr lang="zh-CN" altLang="en-US" sz="2400" dirty="0">
                <a:solidFill>
                  <a:schemeClr val="tx1"/>
                </a:solidFill>
                <a:latin typeface="楷体" panose="02010609060101010101" pitchFamily="49" charset="-122"/>
                <a:ea typeface="楷体" panose="02010609060101010101" pitchFamily="49" charset="-122"/>
              </a:rPr>
              <a:t>随转化率上升而增加的性质来测定的。若采用</a:t>
            </a:r>
            <a:r>
              <a:rPr lang="en-US" altLang="zh-CN" sz="2400" dirty="0">
                <a:solidFill>
                  <a:srgbClr val="FF0000"/>
                </a:solidFill>
                <a:latin typeface="楷体" panose="02010609060101010101" pitchFamily="49" charset="-122"/>
                <a:ea typeface="楷体" panose="02010609060101010101" pitchFamily="49" charset="-122"/>
              </a:rPr>
              <a:t>γ</a:t>
            </a:r>
            <a:r>
              <a:rPr lang="zh-CN" altLang="en-US" sz="2400" dirty="0">
                <a:solidFill>
                  <a:srgbClr val="FF0000"/>
                </a:solidFill>
                <a:latin typeface="楷体" panose="02010609060101010101" pitchFamily="49" charset="-122"/>
                <a:ea typeface="楷体" panose="02010609060101010101" pitchFamily="49" charset="-122"/>
              </a:rPr>
              <a:t>－射线密度计</a:t>
            </a:r>
            <a:r>
              <a:rPr lang="zh-CN" altLang="en-US" sz="2400" dirty="0">
                <a:solidFill>
                  <a:schemeClr val="tx1"/>
                </a:solidFill>
                <a:latin typeface="楷体" panose="02010609060101010101" pitchFamily="49" charset="-122"/>
                <a:ea typeface="楷体" panose="02010609060101010101" pitchFamily="49" charset="-122"/>
              </a:rPr>
              <a:t>则可快速测定之。</a:t>
            </a:r>
          </a:p>
          <a:p>
            <a:pPr indent="457200">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为了精确的控制反应终点，终止剂应及时加入。为此，每个聚合釜后面都连接一个小型的终止釜，终止釜之间互相串联起来，每个终止釜中都有终止剂加料口，根据需要于适当位置加终止剂，以保证转化率为</a:t>
            </a:r>
            <a:r>
              <a:rPr lang="en-US" altLang="zh-CN" sz="2400" dirty="0">
                <a:solidFill>
                  <a:schemeClr val="tx1"/>
                </a:solidFill>
                <a:latin typeface="楷体" panose="02010609060101010101" pitchFamily="49" charset="-122"/>
                <a:ea typeface="楷体" panose="02010609060101010101" pitchFamily="49" charset="-122"/>
              </a:rPr>
              <a:t>(60±2)</a:t>
            </a:r>
            <a:r>
              <a:rPr lang="zh-CN" altLang="en-US" sz="2400"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03185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1585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聚合过程中的控制</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乳液胶粒粒径的控制</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为了大规模生产，必须采用连续法乳液聚合。</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除了其他因素外，乳液聚合中</a:t>
            </a:r>
            <a:r>
              <a:rPr lang="zh-CN" altLang="en-US" sz="2800" dirty="0">
                <a:solidFill>
                  <a:srgbClr val="FF0000"/>
                </a:solidFill>
                <a:latin typeface="楷体" panose="02010609060101010101" pitchFamily="49" charset="-122"/>
                <a:ea typeface="楷体" panose="02010609060101010101" pitchFamily="49" charset="-122"/>
              </a:rPr>
              <a:t>乳胶粒子的粒径与它在聚合釜中的停留时间有关</a:t>
            </a:r>
            <a:r>
              <a:rPr lang="zh-CN" altLang="en-US" sz="2800" dirty="0">
                <a:solidFill>
                  <a:schemeClr val="tx1"/>
                </a:solidFill>
                <a:latin typeface="楷体" panose="02010609060101010101" pitchFamily="49" charset="-122"/>
                <a:ea typeface="楷体" panose="02010609060101010101" pitchFamily="49" charset="-122"/>
              </a:rPr>
              <a:t>。</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工业生产中常采用</a:t>
            </a:r>
            <a:r>
              <a:rPr lang="en-US" altLang="zh-CN" sz="2800" dirty="0">
                <a:solidFill>
                  <a:schemeClr val="tx1"/>
                </a:solidFill>
                <a:latin typeface="楷体" panose="02010609060101010101" pitchFamily="49" charset="-122"/>
                <a:ea typeface="楷体" panose="02010609060101010101" pitchFamily="49" charset="-122"/>
              </a:rPr>
              <a:t>8</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12</a:t>
            </a:r>
            <a:r>
              <a:rPr lang="zh-CN" altLang="en-US" sz="2800" dirty="0">
                <a:solidFill>
                  <a:schemeClr val="tx1"/>
                </a:solidFill>
                <a:latin typeface="楷体" panose="02010609060101010101" pitchFamily="49" charset="-122"/>
                <a:ea typeface="楷体" panose="02010609060101010101" pitchFamily="49" charset="-122"/>
              </a:rPr>
              <a:t>个聚合釜串联起来，可使胶乳粒子的粒径分布狭窄，又可提高产品的质量（产品的分子量分布较狭，支联也较少）。</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若串联的聚合釜数目增加，而总的停留时间保持不变，则必须提高物料流动速度，也即提高了单位时间的生产能力，</a:t>
            </a:r>
            <a:r>
              <a:rPr lang="zh-CN" altLang="en-US" sz="2800" dirty="0">
                <a:solidFill>
                  <a:srgbClr val="FF0000"/>
                </a:solidFill>
                <a:latin typeface="楷体" panose="02010609060101010101" pitchFamily="49" charset="-122"/>
                <a:ea typeface="楷体" panose="02010609060101010101" pitchFamily="49" charset="-122"/>
              </a:rPr>
              <a:t>有利于大规模生产</a:t>
            </a:r>
            <a:r>
              <a:rPr lang="zh-CN" altLang="en-US" sz="2800"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960951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cs typeface="Arial" panose="020B0604020202020204" pitchFamily="34" charset="0"/>
              </a:rPr>
              <a:t>♥</a:t>
            </a:r>
            <a:r>
              <a:rPr lang="zh-CN" altLang="en-US" sz="2800" dirty="0">
                <a:latin typeface="楷体" panose="02010609060101010101" pitchFamily="49" charset="-122"/>
                <a:ea typeface="楷体" panose="02010609060101010101" pitchFamily="49" charset="-122"/>
                <a:cs typeface="Arial" panose="020B0604020202020204" pitchFamily="34" charset="0"/>
              </a:rPr>
              <a:t>阴离子乳化剂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优点</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对电解质稳定性差</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乳胶粒粒度小</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胶乳继续稳定性好</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聚合过程不易产生凝胶块</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spcAft>
                <a:spcPts val="1200"/>
              </a:spcAft>
              <a:buClr>
                <a:srgbClr val="0000FF"/>
              </a:buClr>
            </a:pPr>
            <a:r>
              <a:rPr lang="zh-CN" altLang="en-US" sz="3200" dirty="0">
                <a:solidFill>
                  <a:schemeClr val="tx1"/>
                </a:solidFill>
                <a:latin typeface="楷体" panose="02010609060101010101" pitchFamily="49" charset="-122"/>
                <a:ea typeface="楷体" panose="02010609060101010101" pitchFamily="49" charset="-122"/>
              </a:rPr>
              <a:t>易得固含量高、稳定的胶乳</a:t>
            </a:r>
          </a:p>
        </p:txBody>
      </p:sp>
    </p:spTree>
    <p:extLst>
      <p:ext uri="{BB962C8B-B14F-4D97-AF65-F5344CB8AC3E}">
        <p14:creationId xmlns:p14="http://schemas.microsoft.com/office/powerpoint/2010/main" val="389088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cs typeface="Arial" panose="020B0604020202020204" pitchFamily="34" charset="0"/>
              </a:rPr>
              <a:t>♥</a:t>
            </a:r>
            <a:r>
              <a:rPr lang="zh-CN" altLang="en-US" sz="2800" dirty="0">
                <a:latin typeface="楷体" panose="02010609060101010101" pitchFamily="49" charset="-122"/>
                <a:ea typeface="楷体" panose="02010609060101010101" pitchFamily="49" charset="-122"/>
                <a:cs typeface="Arial" panose="020B0604020202020204" pitchFamily="34" charset="0"/>
              </a:rPr>
              <a:t>阳离子乳化剂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这类主要是胺类化合物的盐</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脂肪胺盐 </a:t>
            </a:r>
            <a:r>
              <a:rPr lang="en-US" altLang="zh-CN" sz="2800" dirty="0">
                <a:solidFill>
                  <a:schemeClr val="tx1"/>
                </a:solidFill>
                <a:latin typeface="楷体" panose="02010609060101010101" pitchFamily="49" charset="-122"/>
                <a:ea typeface="楷体" panose="02010609060101010101" pitchFamily="49" charset="-122"/>
              </a:rPr>
              <a:t>RNH</a:t>
            </a:r>
            <a:r>
              <a:rPr lang="en-US" altLang="zh-CN" sz="2800" baseline="-25000" dirty="0">
                <a:solidFill>
                  <a:schemeClr val="tx1"/>
                </a:solidFill>
                <a:latin typeface="楷体" panose="02010609060101010101" pitchFamily="49" charset="-122"/>
                <a:ea typeface="楷体" panose="02010609060101010101" pitchFamily="49" charset="-122"/>
              </a:rPr>
              <a:t>3</a:t>
            </a:r>
            <a:r>
              <a:rPr lang="en-US" altLang="zh-CN" sz="2800" baseline="300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X</a:t>
            </a:r>
            <a:r>
              <a:rPr lang="en-US" altLang="zh-CN" sz="2800" baseline="300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    		</a:t>
            </a:r>
            <a:r>
              <a:rPr lang="zh-CN" altLang="en-US" sz="2800" dirty="0">
                <a:solidFill>
                  <a:schemeClr val="tx1"/>
                </a:solidFill>
                <a:latin typeface="楷体" panose="02010609060101010101" pitchFamily="49" charset="-122"/>
                <a:ea typeface="楷体" panose="02010609060101010101" pitchFamily="49" charset="-122"/>
              </a:rPr>
              <a:t>季胺盐</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en-US" altLang="zh-CN" sz="2800" dirty="0">
                <a:solidFill>
                  <a:schemeClr val="tx1"/>
                </a:solidFill>
                <a:latin typeface="楷体" panose="02010609060101010101" pitchFamily="49" charset="-122"/>
                <a:ea typeface="楷体" panose="02010609060101010101" pitchFamily="49" charset="-122"/>
              </a:rPr>
              <a:t>R</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C</a:t>
            </a:r>
            <a:r>
              <a:rPr lang="en-US" altLang="zh-CN" sz="2800" baseline="-25000" dirty="0">
                <a:solidFill>
                  <a:schemeClr val="tx1"/>
                </a:solidFill>
                <a:latin typeface="楷体" panose="02010609060101010101" pitchFamily="49" charset="-122"/>
                <a:ea typeface="楷体" panose="02010609060101010101" pitchFamily="49" charset="-122"/>
              </a:rPr>
              <a:t>n</a:t>
            </a:r>
            <a:r>
              <a:rPr lang="en-US" altLang="zh-CN" sz="2800" dirty="0">
                <a:solidFill>
                  <a:schemeClr val="tx1"/>
                </a:solidFill>
                <a:latin typeface="楷体" panose="02010609060101010101" pitchFamily="49" charset="-122"/>
                <a:ea typeface="楷体" panose="02010609060101010101" pitchFamily="49" charset="-122"/>
              </a:rPr>
              <a:t>H</a:t>
            </a:r>
            <a:r>
              <a:rPr lang="en-US" altLang="zh-CN" sz="2800" baseline="-25000" dirty="0">
                <a:solidFill>
                  <a:schemeClr val="tx1"/>
                </a:solidFill>
                <a:latin typeface="楷体" panose="02010609060101010101" pitchFamily="49" charset="-122"/>
                <a:ea typeface="楷体" panose="02010609060101010101" pitchFamily="49" charset="-122"/>
              </a:rPr>
              <a:t>2n+1</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当</a:t>
            </a:r>
            <a:r>
              <a:rPr lang="en-US" altLang="zh-CN" sz="2800" dirty="0">
                <a:solidFill>
                  <a:schemeClr val="tx1"/>
                </a:solidFill>
                <a:latin typeface="楷体" panose="02010609060101010101" pitchFamily="49" charset="-122"/>
                <a:ea typeface="楷体" panose="02010609060101010101" pitchFamily="49" charset="-122"/>
              </a:rPr>
              <a:t>n</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12</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18</a:t>
            </a:r>
            <a:r>
              <a:rPr lang="zh-CN" altLang="en-US" sz="2800" dirty="0">
                <a:solidFill>
                  <a:schemeClr val="tx1"/>
                </a:solidFill>
                <a:latin typeface="楷体" panose="02010609060101010101" pitchFamily="49" charset="-122"/>
                <a:ea typeface="楷体" panose="02010609060101010101" pitchFamily="49" charset="-122"/>
              </a:rPr>
              <a:t>时，乳化效果最好（与阴离子相似）</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通常是在</a:t>
            </a:r>
            <a:r>
              <a:rPr lang="en-US" altLang="zh-CN" sz="2800" dirty="0">
                <a:solidFill>
                  <a:schemeClr val="tx1"/>
                </a:solidFill>
                <a:latin typeface="楷体" panose="02010609060101010101" pitchFamily="49" charset="-122"/>
                <a:ea typeface="楷体" panose="02010609060101010101" pitchFamily="49" charset="-122"/>
              </a:rPr>
              <a:t>pH</a:t>
            </a:r>
            <a:r>
              <a:rPr lang="zh-CN" altLang="en-US" sz="2800" dirty="0">
                <a:solidFill>
                  <a:schemeClr val="tx1"/>
                </a:solidFill>
                <a:latin typeface="楷体" panose="02010609060101010101" pitchFamily="49" charset="-122"/>
                <a:ea typeface="楷体" panose="02010609060101010101" pitchFamily="49" charset="-122"/>
              </a:rPr>
              <a:t>值</a:t>
            </a:r>
            <a:r>
              <a:rPr lang="en-US" altLang="zh-CN" sz="2800" dirty="0">
                <a:solidFill>
                  <a:schemeClr val="tx1"/>
                </a:solidFill>
                <a:latin typeface="楷体" panose="02010609060101010101" pitchFamily="49" charset="-122"/>
                <a:ea typeface="楷体" panose="02010609060101010101" pitchFamily="49" charset="-122"/>
              </a:rPr>
              <a:t>&lt;7</a:t>
            </a:r>
            <a:r>
              <a:rPr lang="zh-CN" altLang="en-US" sz="2800" dirty="0">
                <a:solidFill>
                  <a:schemeClr val="tx1"/>
                </a:solidFill>
                <a:latin typeface="楷体" panose="02010609060101010101" pitchFamily="49" charset="-122"/>
                <a:ea typeface="楷体" panose="02010609060101010101" pitchFamily="49" charset="-122"/>
              </a:rPr>
              <a:t>的条件下使用，最好低于</a:t>
            </a:r>
            <a:r>
              <a:rPr lang="en-US" altLang="zh-CN" sz="2800" dirty="0">
                <a:solidFill>
                  <a:schemeClr val="tx1"/>
                </a:solidFill>
                <a:latin typeface="楷体" panose="02010609060101010101" pitchFamily="49" charset="-122"/>
                <a:ea typeface="楷体" panose="02010609060101010101" pitchFamily="49" charset="-122"/>
              </a:rPr>
              <a:t>5.5</a:t>
            </a:r>
            <a:r>
              <a:rPr lang="zh-CN" altLang="en-US" sz="2800" dirty="0">
                <a:solidFill>
                  <a:schemeClr val="tx1"/>
                </a:solidFill>
                <a:latin typeface="楷体" panose="02010609060101010101" pitchFamily="49" charset="-122"/>
                <a:ea typeface="楷体" panose="02010609060101010101" pitchFamily="49" charset="-122"/>
              </a:rPr>
              <a:t>。</a:t>
            </a: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226572881"/>
              </p:ext>
            </p:extLst>
          </p:nvPr>
        </p:nvGraphicFramePr>
        <p:xfrm>
          <a:off x="6948264" y="1340768"/>
          <a:ext cx="1363663" cy="1004887"/>
        </p:xfrm>
        <a:graphic>
          <a:graphicData uri="http://schemas.openxmlformats.org/presentationml/2006/ole">
            <mc:AlternateContent xmlns:mc="http://schemas.openxmlformats.org/markup-compatibility/2006">
              <mc:Choice xmlns:v="urn:schemas-microsoft-com:vml" Requires="v">
                <p:oleObj spid="_x0000_s1485" name="CS ChemDraw Drawing" r:id="rId3" imgW="1363351" imgH="1005528" progId="ChemDraw.Document.6.0">
                  <p:embed/>
                </p:oleObj>
              </mc:Choice>
              <mc:Fallback>
                <p:oleObj name="CS ChemDraw Drawing" r:id="rId3" imgW="1363351" imgH="1005528" progId="ChemDraw.Document.6.0">
                  <p:embed/>
                  <p:pic>
                    <p:nvPicPr>
                      <p:cNvPr id="0" name=""/>
                      <p:cNvPicPr/>
                      <p:nvPr/>
                    </p:nvPicPr>
                    <p:blipFill>
                      <a:blip r:embed="rId4"/>
                      <a:stretch>
                        <a:fillRect/>
                      </a:stretch>
                    </p:blipFill>
                    <p:spPr>
                      <a:xfrm>
                        <a:off x="6948264" y="1340768"/>
                        <a:ext cx="1363663" cy="1004887"/>
                      </a:xfrm>
                      <a:prstGeom prst="rect">
                        <a:avLst/>
                      </a:prstGeom>
                    </p:spPr>
                  </p:pic>
                </p:oleObj>
              </mc:Fallback>
            </mc:AlternateContent>
          </a:graphicData>
        </a:graphic>
      </p:graphicFrame>
      <p:grpSp>
        <p:nvGrpSpPr>
          <p:cNvPr id="11" name="Group 4"/>
          <p:cNvGrpSpPr>
            <a:grpSpLocks/>
          </p:cNvGrpSpPr>
          <p:nvPr/>
        </p:nvGrpSpPr>
        <p:grpSpPr bwMode="auto">
          <a:xfrm>
            <a:off x="2195736" y="3681028"/>
            <a:ext cx="4896544" cy="2667000"/>
            <a:chOff x="2259" y="3283"/>
            <a:chExt cx="7096" cy="3585"/>
          </a:xfrm>
        </p:grpSpPr>
        <p:graphicFrame>
          <p:nvGraphicFramePr>
            <p:cNvPr id="12" name="Object 5"/>
            <p:cNvGraphicFramePr>
              <a:graphicFrameLocks noChangeAspect="1"/>
            </p:cNvGraphicFramePr>
            <p:nvPr/>
          </p:nvGraphicFramePr>
          <p:xfrm>
            <a:off x="2259" y="3283"/>
            <a:ext cx="7096" cy="3585"/>
          </p:xfrm>
          <a:graphic>
            <a:graphicData uri="http://schemas.openxmlformats.org/presentationml/2006/ole">
              <mc:AlternateContent xmlns:mc="http://schemas.openxmlformats.org/markup-compatibility/2006">
                <mc:Choice xmlns:v="urn:schemas-microsoft-com:vml" Requires="v">
                  <p:oleObj spid="_x0000_s1486" r:id="rId5" imgW="4501800" imgH="2273760" progId="">
                    <p:embed/>
                  </p:oleObj>
                </mc:Choice>
                <mc:Fallback>
                  <p:oleObj r:id="rId5" imgW="4501800" imgH="22737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9" y="3283"/>
                          <a:ext cx="7096" cy="358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6"/>
            <p:cNvSpPr txBox="1">
              <a:spLocks noChangeArrowheads="1"/>
            </p:cNvSpPr>
            <p:nvPr/>
          </p:nvSpPr>
          <p:spPr bwMode="auto">
            <a:xfrm>
              <a:off x="7685" y="3541"/>
              <a:ext cx="1289" cy="4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lnSpc>
                  <a:spcPct val="100000"/>
                </a:lnSpc>
                <a:spcBef>
                  <a:spcPct val="0"/>
                </a:spcBef>
              </a:pPr>
              <a:r>
                <a:rPr kumimoji="0" lang="zh-CN" altLang="en-US">
                  <a:solidFill>
                    <a:srgbClr val="C00000"/>
                  </a:solidFill>
                  <a:latin typeface="Times New Roman" panose="02020603050405020304" pitchFamily="18" charset="0"/>
                </a:rPr>
                <a:t>溶于水</a:t>
              </a:r>
            </a:p>
          </p:txBody>
        </p:sp>
        <p:sp>
          <p:nvSpPr>
            <p:cNvPr id="14" name="Text Box 7"/>
            <p:cNvSpPr txBox="1">
              <a:spLocks noChangeArrowheads="1"/>
            </p:cNvSpPr>
            <p:nvPr/>
          </p:nvSpPr>
          <p:spPr bwMode="auto">
            <a:xfrm>
              <a:off x="2517" y="4404"/>
              <a:ext cx="2160" cy="46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lnSpc>
                  <a:spcPct val="100000"/>
                </a:lnSpc>
                <a:spcBef>
                  <a:spcPct val="0"/>
                </a:spcBef>
              </a:pPr>
              <a:r>
                <a:rPr kumimoji="0" lang="zh-CN" altLang="en-US" sz="2000" dirty="0">
                  <a:solidFill>
                    <a:srgbClr val="C00000"/>
                  </a:solidFill>
                  <a:latin typeface="Times New Roman" panose="02020603050405020304" pitchFamily="18" charset="0"/>
                </a:rPr>
                <a:t>烷基三甲基氯化铵</a:t>
              </a:r>
            </a:p>
          </p:txBody>
        </p:sp>
      </p:grpSp>
    </p:spTree>
    <p:extLst>
      <p:ext uri="{BB962C8B-B14F-4D97-AF65-F5344CB8AC3E}">
        <p14:creationId xmlns:p14="http://schemas.microsoft.com/office/powerpoint/2010/main" val="144854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cs typeface="Arial" panose="020B0604020202020204" pitchFamily="34" charset="0"/>
              </a:rPr>
              <a:t>♥</a:t>
            </a:r>
            <a:r>
              <a:rPr lang="zh-CN" altLang="en-US" sz="2800" dirty="0">
                <a:latin typeface="楷体" panose="02010609060101010101" pitchFamily="49" charset="-122"/>
                <a:ea typeface="楷体" panose="02010609060101010101" pitchFamily="49" charset="-122"/>
                <a:cs typeface="Arial" panose="020B0604020202020204" pitchFamily="34" charset="0"/>
              </a:rPr>
              <a:t>阳离子乳化剂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乳液聚合工业中并不常采用，因为这类化合物具有阻聚或易于发生其它副反应（如可以被过氧化物引发剂所氧化）；</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因此工业上要求制取正电荷乳胶的做法是：</a:t>
            </a:r>
          </a:p>
          <a:p>
            <a:pPr indent="457200">
              <a:spcBef>
                <a:spcPts val="1800"/>
              </a:spcBef>
              <a:buClr>
                <a:srgbClr val="002060"/>
              </a:buClr>
            </a:pPr>
            <a:r>
              <a:rPr lang="zh-CN" altLang="en-US" sz="3200" dirty="0">
                <a:solidFill>
                  <a:srgbClr val="FF0000"/>
                </a:solidFill>
                <a:latin typeface="楷体" panose="02010609060101010101" pitchFamily="49" charset="-122"/>
                <a:ea typeface="楷体" panose="02010609060101010101" pitchFamily="49" charset="-122"/>
              </a:rPr>
              <a:t>先用阴离子或非离子型表面活性剂</a:t>
            </a:r>
            <a:r>
              <a:rPr lang="zh-CN" altLang="en-US" sz="3200" dirty="0">
                <a:solidFill>
                  <a:schemeClr val="tx1"/>
                </a:solidFill>
                <a:latin typeface="楷体" panose="02010609060101010101" pitchFamily="49" charset="-122"/>
                <a:ea typeface="楷体" panose="02010609060101010101" pitchFamily="49" charset="-122"/>
              </a:rPr>
              <a:t>作为乳化剂进行聚合反应，聚合完成之后，搅拌下小心</a:t>
            </a:r>
            <a:r>
              <a:rPr lang="zh-CN" altLang="en-US" sz="3200" dirty="0">
                <a:solidFill>
                  <a:srgbClr val="FF0000"/>
                </a:solidFill>
                <a:latin typeface="楷体" panose="02010609060101010101" pitchFamily="49" charset="-122"/>
                <a:ea typeface="楷体" panose="02010609060101010101" pitchFamily="49" charset="-122"/>
              </a:rPr>
              <a:t>加入阳离子表面活性剂溶液</a:t>
            </a:r>
            <a:r>
              <a:rPr lang="zh-CN" altLang="en-US" sz="3200" dirty="0">
                <a:solidFill>
                  <a:schemeClr val="tx1"/>
                </a:solidFill>
                <a:latin typeface="楷体" panose="02010609060101010101" pitchFamily="49" charset="-122"/>
                <a:ea typeface="楷体" panose="02010609060101010101" pitchFamily="49" charset="-122"/>
              </a:rPr>
              <a:t>，使之转化为微粒外层具有正电荷的胶乳。</a:t>
            </a:r>
            <a:endParaRPr lang="en-US" altLang="zh-CN" sz="32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4709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cs typeface="Arial" panose="020B0604020202020204" pitchFamily="34" charset="0"/>
              </a:rPr>
              <a:t>♥</a:t>
            </a:r>
            <a:r>
              <a:rPr lang="zh-CN" altLang="en-US" sz="2800" dirty="0">
                <a:latin typeface="楷体" panose="02010609060101010101" pitchFamily="49" charset="-122"/>
                <a:ea typeface="楷体" panose="02010609060101010101" pitchFamily="49" charset="-122"/>
                <a:cs typeface="Arial" panose="020B0604020202020204" pitchFamily="34" charset="0"/>
              </a:rPr>
              <a:t>阳离子乳化剂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利用离子型乳化剂生产的乳胶</a:t>
            </a:r>
            <a:r>
              <a:rPr lang="zh-CN" altLang="en-US" sz="3200" dirty="0">
                <a:solidFill>
                  <a:srgbClr val="FF0000"/>
                </a:solidFill>
                <a:latin typeface="楷体" panose="02010609060101010101" pitchFamily="49" charset="-122"/>
                <a:ea typeface="楷体" panose="02010609060101010101" pitchFamily="49" charset="-122"/>
              </a:rPr>
              <a:t>机械稳定性高</a:t>
            </a:r>
            <a:r>
              <a:rPr lang="zh-CN" altLang="en-US" sz="3200" dirty="0">
                <a:solidFill>
                  <a:schemeClr val="tx1"/>
                </a:solidFill>
                <a:latin typeface="楷体" panose="02010609060101010101" pitchFamily="49" charset="-122"/>
                <a:ea typeface="楷体" panose="02010609060101010101" pitchFamily="49" charset="-122"/>
              </a:rPr>
              <a:t>（因为乳胶粒子外层具有静电荷，能够阻止粒子聚集。），</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3200" dirty="0">
                <a:solidFill>
                  <a:srgbClr val="FF0000"/>
                </a:solidFill>
                <a:latin typeface="楷体" panose="02010609060101010101" pitchFamily="49" charset="-122"/>
                <a:ea typeface="楷体" panose="02010609060101010101" pitchFamily="49" charset="-122"/>
              </a:rPr>
              <a:t>化学稳定性差</a:t>
            </a:r>
            <a:r>
              <a:rPr lang="zh-CN" altLang="en-US" sz="3200" dirty="0">
                <a:solidFill>
                  <a:schemeClr val="tx1"/>
                </a:solidFill>
                <a:latin typeface="楷体" panose="02010609060101010101" pitchFamily="49" charset="-122"/>
                <a:ea typeface="楷体" panose="02010609060101010101" pitchFamily="49" charset="-122"/>
              </a:rPr>
              <a:t>（因为遇到酸、碱、盐等电解质则易产生破乳现象），生成乳胶粒粒度小</a:t>
            </a:r>
            <a:endParaRPr lang="en-US" altLang="zh-CN" sz="32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73185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37459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cs typeface="Arial" panose="020B0604020202020204" pitchFamily="34" charset="0"/>
              </a:rPr>
              <a:t>♥</a:t>
            </a:r>
            <a:r>
              <a:rPr lang="zh-CN" altLang="en-US" sz="2800" dirty="0">
                <a:latin typeface="楷体" panose="02010609060101010101" pitchFamily="49" charset="-122"/>
                <a:ea typeface="楷体" panose="02010609060101010101" pitchFamily="49" charset="-122"/>
                <a:cs typeface="Arial" panose="020B0604020202020204" pitchFamily="34" charset="0"/>
              </a:rPr>
              <a:t>非离子乳化剂（两类）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这类乳化剂对介质的酸碱性不敏感，作为辅助乳化剂使用</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聚氧化乙烯的烷基或芳基酯或醚：</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通式：</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en-US" altLang="zh-CN" sz="3200" dirty="0">
                <a:solidFill>
                  <a:schemeClr val="tx1"/>
                </a:solidFill>
                <a:latin typeface="楷体" panose="02010609060101010101" pitchFamily="49" charset="-122"/>
                <a:ea typeface="楷体" panose="02010609060101010101" pitchFamily="49" charset="-122"/>
              </a:rPr>
              <a:t>R</a:t>
            </a:r>
            <a:r>
              <a:rPr lang="zh-CN" altLang="en-US" sz="3200" dirty="0">
                <a:solidFill>
                  <a:schemeClr val="tx1"/>
                </a:solidFill>
                <a:latin typeface="楷体" panose="02010609060101010101" pitchFamily="49" charset="-122"/>
                <a:ea typeface="楷体" panose="02010609060101010101" pitchFamily="49" charset="-122"/>
              </a:rPr>
              <a:t>基团碳原子数为</a:t>
            </a:r>
            <a:r>
              <a:rPr lang="en-US" altLang="zh-CN" sz="3200" dirty="0">
                <a:solidFill>
                  <a:schemeClr val="tx1"/>
                </a:solidFill>
                <a:latin typeface="楷体" panose="02010609060101010101" pitchFamily="49" charset="-122"/>
                <a:ea typeface="楷体" panose="02010609060101010101" pitchFamily="49" charset="-122"/>
              </a:rPr>
              <a:t>8</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9</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n</a:t>
            </a:r>
            <a:r>
              <a:rPr lang="zh-CN" altLang="en-US" sz="3200" dirty="0">
                <a:solidFill>
                  <a:schemeClr val="tx1"/>
                </a:solidFill>
                <a:latin typeface="楷体" panose="02010609060101010101" pitchFamily="49" charset="-122"/>
                <a:ea typeface="楷体" panose="02010609060101010101" pitchFamily="49" charset="-122"/>
              </a:rPr>
              <a:t>值为</a:t>
            </a:r>
            <a:r>
              <a:rPr lang="en-US" altLang="zh-CN" sz="3200" dirty="0">
                <a:solidFill>
                  <a:schemeClr val="tx1"/>
                </a:solidFill>
                <a:latin typeface="楷体" panose="02010609060101010101" pitchFamily="49" charset="-122"/>
                <a:ea typeface="楷体" panose="02010609060101010101" pitchFamily="49" charset="-122"/>
              </a:rPr>
              <a:t>2</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100</a:t>
            </a:r>
            <a:r>
              <a:rPr lang="zh-CN" altLang="en-US" sz="3200" dirty="0">
                <a:solidFill>
                  <a:schemeClr val="tx1"/>
                </a:solidFill>
                <a:latin typeface="楷体" panose="02010609060101010101" pitchFamily="49" charset="-122"/>
                <a:ea typeface="楷体" panose="02010609060101010101" pitchFamily="49" charset="-122"/>
              </a:rPr>
              <a:t>，一般为</a:t>
            </a:r>
            <a:r>
              <a:rPr lang="en-US" altLang="zh-CN" sz="3200" dirty="0">
                <a:solidFill>
                  <a:schemeClr val="tx1"/>
                </a:solidFill>
                <a:latin typeface="楷体" panose="02010609060101010101" pitchFamily="49" charset="-122"/>
                <a:ea typeface="楷体" panose="02010609060101010101" pitchFamily="49" charset="-122"/>
              </a:rPr>
              <a:t>5</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50</a:t>
            </a:r>
            <a:r>
              <a:rPr lang="zh-CN" altLang="en-US" sz="3200" dirty="0">
                <a:solidFill>
                  <a:schemeClr val="tx1"/>
                </a:solidFill>
                <a:latin typeface="楷体" panose="02010609060101010101" pitchFamily="49" charset="-122"/>
                <a:ea typeface="楷体" panose="02010609060101010101" pitchFamily="49" charset="-122"/>
              </a:rPr>
              <a:t>；</a:t>
            </a:r>
            <a:endParaRPr lang="en-US" altLang="zh-CN" sz="3200" dirty="0">
              <a:solidFill>
                <a:schemeClr val="tx1"/>
              </a:solidFill>
              <a:latin typeface="楷体" panose="02010609060101010101" pitchFamily="49" charset="-122"/>
              <a:ea typeface="楷体"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38989646"/>
              </p:ext>
            </p:extLst>
          </p:nvPr>
        </p:nvGraphicFramePr>
        <p:xfrm>
          <a:off x="3203848" y="2708920"/>
          <a:ext cx="4684713" cy="2443163"/>
        </p:xfrm>
        <a:graphic>
          <a:graphicData uri="http://schemas.openxmlformats.org/presentationml/2006/ole">
            <mc:AlternateContent xmlns:mc="http://schemas.openxmlformats.org/markup-compatibility/2006">
              <mc:Choice xmlns:v="urn:schemas-microsoft-com:vml" Requires="v">
                <p:oleObj spid="_x0000_s2341" name="CS ChemDraw Drawing" r:id="rId3" imgW="4684326" imgH="2443952" progId="ChemDraw.Document.6.0">
                  <p:embed/>
                </p:oleObj>
              </mc:Choice>
              <mc:Fallback>
                <p:oleObj name="CS ChemDraw Drawing" r:id="rId3" imgW="4684326" imgH="2443952" progId="ChemDraw.Document.6.0">
                  <p:embed/>
                  <p:pic>
                    <p:nvPicPr>
                      <p:cNvPr id="0" name=""/>
                      <p:cNvPicPr/>
                      <p:nvPr/>
                    </p:nvPicPr>
                    <p:blipFill>
                      <a:blip r:embed="rId4"/>
                      <a:stretch>
                        <a:fillRect/>
                      </a:stretch>
                    </p:blipFill>
                    <p:spPr>
                      <a:xfrm>
                        <a:off x="3203848" y="2708920"/>
                        <a:ext cx="4684713" cy="2443163"/>
                      </a:xfrm>
                      <a:prstGeom prst="rect">
                        <a:avLst/>
                      </a:prstGeom>
                    </p:spPr>
                  </p:pic>
                </p:oleObj>
              </mc:Fallback>
            </mc:AlternateContent>
          </a:graphicData>
        </a:graphic>
      </p:graphicFrame>
    </p:spTree>
    <p:extLst>
      <p:ext uri="{BB962C8B-B14F-4D97-AF65-F5344CB8AC3E}">
        <p14:creationId xmlns:p14="http://schemas.microsoft.com/office/powerpoint/2010/main" val="1402440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37459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cs typeface="Arial" panose="020B0604020202020204" pitchFamily="34" charset="0"/>
              </a:rPr>
              <a:t>♥</a:t>
            </a:r>
            <a:r>
              <a:rPr lang="zh-CN" altLang="en-US" sz="2800" dirty="0">
                <a:latin typeface="楷体" panose="02010609060101010101" pitchFamily="49" charset="-122"/>
                <a:ea typeface="楷体" panose="02010609060101010101" pitchFamily="49" charset="-122"/>
                <a:cs typeface="Arial" panose="020B0604020202020204" pitchFamily="34" charset="0"/>
              </a:rPr>
              <a:t>非离子乳化剂（两类）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环氧乙烷和环氧丙烷的共聚物</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spcAft>
                <a:spcPts val="1200"/>
              </a:spcAft>
              <a:buClr>
                <a:srgbClr val="0000FF"/>
              </a:buClr>
            </a:pPr>
            <a:endParaRPr lang="en-US" altLang="zh-CN" sz="3200" dirty="0">
              <a:solidFill>
                <a:schemeClr val="tx1"/>
              </a:solidFill>
              <a:latin typeface="楷体" panose="02010609060101010101" pitchFamily="49" charset="-122"/>
              <a:ea typeface="楷体" panose="02010609060101010101" pitchFamily="49" charset="-122"/>
            </a:endParaRPr>
          </a:p>
          <a:p>
            <a:pPr indent="457200">
              <a:spcBef>
                <a:spcPts val="600"/>
              </a:spcBef>
              <a:spcAft>
                <a:spcPts val="1200"/>
              </a:spcAft>
              <a:buClr>
                <a:srgbClr val="0000FF"/>
              </a:buClr>
            </a:pPr>
            <a:r>
              <a:rPr lang="zh-CN" altLang="en-US" sz="3200" dirty="0">
                <a:solidFill>
                  <a:schemeClr val="tx1"/>
                </a:solidFill>
                <a:latin typeface="楷体" panose="02010609060101010101" pitchFamily="49" charset="-122"/>
                <a:ea typeface="楷体" panose="02010609060101010101" pitchFamily="49" charset="-122"/>
              </a:rPr>
              <a:t>分子量通常为</a:t>
            </a:r>
            <a:r>
              <a:rPr lang="en-US" altLang="zh-CN" sz="3200" dirty="0">
                <a:solidFill>
                  <a:schemeClr val="tx1"/>
                </a:solidFill>
                <a:latin typeface="楷体" panose="02010609060101010101" pitchFamily="49" charset="-122"/>
                <a:ea typeface="楷体" panose="02010609060101010101" pitchFamily="49" charset="-122"/>
              </a:rPr>
              <a:t>2000</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8000</a:t>
            </a:r>
            <a:r>
              <a:rPr lang="zh-CN" altLang="en-US" sz="3200" dirty="0">
                <a:solidFill>
                  <a:schemeClr val="tx1"/>
                </a:solidFill>
                <a:latin typeface="楷体" panose="02010609060101010101" pitchFamily="49" charset="-122"/>
                <a:ea typeface="楷体" panose="02010609060101010101" pitchFamily="49" charset="-122"/>
              </a:rPr>
              <a:t>；环氧乙烷组分占</a:t>
            </a:r>
            <a:r>
              <a:rPr lang="en-US" altLang="zh-CN" sz="3200" dirty="0">
                <a:solidFill>
                  <a:schemeClr val="tx1"/>
                </a:solidFill>
                <a:latin typeface="楷体" panose="02010609060101010101" pitchFamily="49" charset="-122"/>
                <a:ea typeface="楷体" panose="02010609060101010101" pitchFamily="49" charset="-122"/>
              </a:rPr>
              <a:t>40</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80</a:t>
            </a:r>
            <a:r>
              <a:rPr lang="zh-CN" altLang="en-US" sz="3200" dirty="0">
                <a:solidFill>
                  <a:schemeClr val="tx1"/>
                </a:solidFill>
                <a:latin typeface="楷体" panose="02010609060101010101" pitchFamily="49" charset="-122"/>
                <a:ea typeface="楷体" panose="02010609060101010101" pitchFamily="49" charset="-122"/>
              </a:rPr>
              <a:t>％</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spcAft>
                <a:spcPts val="1200"/>
              </a:spcAft>
              <a:buClr>
                <a:srgbClr val="002060"/>
              </a:buClr>
            </a:pPr>
            <a:endParaRPr lang="en-US" altLang="zh-CN" sz="3200" dirty="0">
              <a:solidFill>
                <a:schemeClr val="tx1"/>
              </a:solidFill>
              <a:latin typeface="楷体" panose="02010609060101010101" pitchFamily="49" charset="-122"/>
              <a:ea typeface="楷体" panose="020106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032770039"/>
              </p:ext>
            </p:extLst>
          </p:nvPr>
        </p:nvGraphicFramePr>
        <p:xfrm>
          <a:off x="1331640" y="1628800"/>
          <a:ext cx="5129213" cy="925513"/>
        </p:xfrm>
        <a:graphic>
          <a:graphicData uri="http://schemas.openxmlformats.org/presentationml/2006/ole">
            <mc:AlternateContent xmlns:mc="http://schemas.openxmlformats.org/markup-compatibility/2006">
              <mc:Choice xmlns:v="urn:schemas-microsoft-com:vml" Requires="v">
                <p:oleObj spid="_x0000_s3415" name="CS ChemDraw Drawing" r:id="rId3" imgW="5129415" imgH="926181" progId="ChemDraw.Document.6.0">
                  <p:embed/>
                </p:oleObj>
              </mc:Choice>
              <mc:Fallback>
                <p:oleObj name="CS ChemDraw Drawing" r:id="rId3" imgW="5129415" imgH="926181" progId="ChemDraw.Document.6.0">
                  <p:embed/>
                  <p:pic>
                    <p:nvPicPr>
                      <p:cNvPr id="0" name=""/>
                      <p:cNvPicPr/>
                      <p:nvPr/>
                    </p:nvPicPr>
                    <p:blipFill>
                      <a:blip r:embed="rId4"/>
                      <a:stretch>
                        <a:fillRect/>
                      </a:stretch>
                    </p:blipFill>
                    <p:spPr>
                      <a:xfrm>
                        <a:off x="1331640" y="1628800"/>
                        <a:ext cx="5129213" cy="925513"/>
                      </a:xfrm>
                      <a:prstGeom prst="rect">
                        <a:avLst/>
                      </a:prstGeom>
                    </p:spPr>
                  </p:pic>
                </p:oleObj>
              </mc:Fallback>
            </mc:AlternateContent>
          </a:graphicData>
        </a:graphic>
      </p:graphicFrame>
      <p:grpSp>
        <p:nvGrpSpPr>
          <p:cNvPr id="11" name="Group 3"/>
          <p:cNvGrpSpPr>
            <a:grpSpLocks/>
          </p:cNvGrpSpPr>
          <p:nvPr/>
        </p:nvGrpSpPr>
        <p:grpSpPr bwMode="auto">
          <a:xfrm>
            <a:off x="785503" y="3703527"/>
            <a:ext cx="7861025" cy="2251050"/>
            <a:chOff x="1726" y="1292"/>
            <a:chExt cx="7311" cy="2152"/>
          </a:xfrm>
        </p:grpSpPr>
        <p:graphicFrame>
          <p:nvGraphicFramePr>
            <p:cNvPr id="12" name="Object 4"/>
            <p:cNvGraphicFramePr>
              <a:graphicFrameLocks noChangeAspect="1"/>
            </p:cNvGraphicFramePr>
            <p:nvPr>
              <p:extLst>
                <p:ext uri="{D42A27DB-BD31-4B8C-83A1-F6EECF244321}">
                  <p14:modId xmlns:p14="http://schemas.microsoft.com/office/powerpoint/2010/main" val="3523236113"/>
                </p:ext>
              </p:extLst>
            </p:nvPr>
          </p:nvGraphicFramePr>
          <p:xfrm>
            <a:off x="1726" y="1310"/>
            <a:ext cx="7311" cy="2134"/>
          </p:xfrm>
          <a:graphic>
            <a:graphicData uri="http://schemas.openxmlformats.org/presentationml/2006/ole">
              <mc:AlternateContent xmlns:mc="http://schemas.openxmlformats.org/markup-compatibility/2006">
                <mc:Choice xmlns:v="urn:schemas-microsoft-com:vml" Requires="v">
                  <p:oleObj spid="_x0000_s3416" r:id="rId5" imgW="4209120" imgH="1225440" progId="">
                    <p:embed/>
                  </p:oleObj>
                </mc:Choice>
                <mc:Fallback>
                  <p:oleObj r:id="rId5" imgW="4209120" imgH="12254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6" y="1310"/>
                          <a:ext cx="7311" cy="2134"/>
                        </a:xfrm>
                        <a:prstGeom prst="rect">
                          <a:avLst/>
                        </a:prstGeom>
                        <a:solidFill>
                          <a:schemeClr val="accent6">
                            <a:lumMod val="20000"/>
                            <a:lumOff val="80000"/>
                          </a:schemeClr>
                        </a:solidFill>
                        <a:ln>
                          <a:noFill/>
                        </a:ln>
                        <a:extLst/>
                      </p:spPr>
                    </p:pic>
                  </p:oleObj>
                </mc:Fallback>
              </mc:AlternateContent>
            </a:graphicData>
          </a:graphic>
        </p:graphicFrame>
        <p:sp>
          <p:nvSpPr>
            <p:cNvPr id="13" name="Text Box 5"/>
            <p:cNvSpPr txBox="1">
              <a:spLocks noChangeArrowheads="1"/>
            </p:cNvSpPr>
            <p:nvPr/>
          </p:nvSpPr>
          <p:spPr bwMode="auto">
            <a:xfrm>
              <a:off x="7687" y="1292"/>
              <a:ext cx="1080" cy="4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lnSpc>
                  <a:spcPct val="100000"/>
                </a:lnSpc>
                <a:spcBef>
                  <a:spcPct val="0"/>
                </a:spcBef>
              </a:pPr>
              <a:r>
                <a:rPr kumimoji="0" lang="zh-CN" altLang="en-US" sz="2400" dirty="0">
                  <a:solidFill>
                    <a:srgbClr val="C00000"/>
                  </a:solidFill>
                  <a:latin typeface="Times New Roman" panose="02020603050405020304" pitchFamily="18" charset="0"/>
                </a:rPr>
                <a:t>溶于水</a:t>
              </a:r>
            </a:p>
          </p:txBody>
        </p:sp>
      </p:grpSp>
    </p:spTree>
    <p:extLst>
      <p:ext uri="{BB962C8B-B14F-4D97-AF65-F5344CB8AC3E}">
        <p14:creationId xmlns:p14="http://schemas.microsoft.com/office/powerpoint/2010/main" val="30068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37459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cs typeface="Arial" panose="020B0604020202020204" pitchFamily="34" charset="0"/>
              </a:rPr>
              <a:t>♥</a:t>
            </a:r>
            <a:r>
              <a:rPr lang="zh-CN" altLang="en-US" sz="2800" dirty="0">
                <a:latin typeface="楷体" panose="02010609060101010101" pitchFamily="49" charset="-122"/>
                <a:ea typeface="楷体" panose="02010609060101010101" pitchFamily="49" charset="-122"/>
                <a:cs typeface="Arial" panose="020B0604020202020204" pitchFamily="34" charset="0"/>
              </a:rPr>
              <a:t>非离子乳化剂（两类）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对电解质稳定性好，聚合反应速率慢，粒径大，易产生凝聚块，</a:t>
            </a:r>
            <a:r>
              <a:rPr lang="zh-CN" altLang="en-US" sz="3200" dirty="0">
                <a:solidFill>
                  <a:srgbClr val="FF0000"/>
                </a:solidFill>
                <a:latin typeface="楷体" panose="02010609060101010101" pitchFamily="49" charset="-122"/>
                <a:ea typeface="楷体" panose="02010609060101010101" pitchFamily="49" charset="-122"/>
              </a:rPr>
              <a:t>不单独使用</a:t>
            </a:r>
            <a:endParaRPr lang="en-US" altLang="zh-CN" sz="3200" dirty="0">
              <a:solidFill>
                <a:srgbClr val="FF0000"/>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如降低粒径，可加入少量阴离子型乳化剂；</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spcAft>
                <a:spcPts val="1200"/>
              </a:spcAft>
              <a:buClr>
                <a:srgbClr val="002060"/>
              </a:buClr>
            </a:pPr>
            <a:endParaRPr lang="en-US" altLang="zh-CN" sz="3200" dirty="0">
              <a:solidFill>
                <a:schemeClr val="tx1"/>
              </a:solidFill>
              <a:latin typeface="楷体" panose="02010609060101010101" pitchFamily="49" charset="-122"/>
              <a:ea typeface="楷体" panose="02010609060101010101" pitchFamily="49"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221760950"/>
              </p:ext>
            </p:extLst>
          </p:nvPr>
        </p:nvGraphicFramePr>
        <p:xfrm>
          <a:off x="2816751" y="3501008"/>
          <a:ext cx="4684713" cy="2443163"/>
        </p:xfrm>
        <a:graphic>
          <a:graphicData uri="http://schemas.openxmlformats.org/presentationml/2006/ole">
            <mc:AlternateContent xmlns:mc="http://schemas.openxmlformats.org/markup-compatibility/2006">
              <mc:Choice xmlns:v="urn:schemas-microsoft-com:vml" Requires="v">
                <p:oleObj spid="_x0000_s12339" name="CS ChemDraw Drawing" r:id="rId3" imgW="4684326" imgH="2443952" progId="ChemDraw.Document.6.0">
                  <p:embed/>
                </p:oleObj>
              </mc:Choice>
              <mc:Fallback>
                <p:oleObj name="CS ChemDraw Drawing" r:id="rId3" imgW="4684326" imgH="2443952" progId="ChemDraw.Document.6.0">
                  <p:embed/>
                  <p:pic>
                    <p:nvPicPr>
                      <p:cNvPr id="0" name=""/>
                      <p:cNvPicPr/>
                      <p:nvPr/>
                    </p:nvPicPr>
                    <p:blipFill>
                      <a:blip r:embed="rId4"/>
                      <a:stretch>
                        <a:fillRect/>
                      </a:stretch>
                    </p:blipFill>
                    <p:spPr>
                      <a:xfrm>
                        <a:off x="2816751" y="3501008"/>
                        <a:ext cx="4684713" cy="2443163"/>
                      </a:xfrm>
                      <a:prstGeom prst="rect">
                        <a:avLst/>
                      </a:prstGeom>
                    </p:spPr>
                  </p:pic>
                </p:oleObj>
              </mc:Fallback>
            </mc:AlternateContent>
          </a:graphicData>
        </a:graphic>
      </p:graphicFrame>
    </p:spTree>
    <p:extLst>
      <p:ext uri="{BB962C8B-B14F-4D97-AF65-F5344CB8AC3E}">
        <p14:creationId xmlns:p14="http://schemas.microsoft.com/office/powerpoint/2010/main" val="179375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24336" b="28206"/>
          <a:stretch/>
        </p:blipFill>
        <p:spPr>
          <a:xfrm>
            <a:off x="6516216" y="1556792"/>
            <a:ext cx="2275974" cy="1080120"/>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37459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cs typeface="Arial" panose="020B0604020202020204" pitchFamily="34" charset="0"/>
              </a:rPr>
              <a:t>♥</a:t>
            </a:r>
            <a:r>
              <a:rPr lang="zh-CN" altLang="en-US" sz="2800" dirty="0">
                <a:latin typeface="楷体" panose="02010609060101010101" pitchFamily="49" charset="-122"/>
                <a:ea typeface="楷体" panose="02010609060101010101" pitchFamily="49" charset="-122"/>
                <a:cs typeface="Arial" panose="020B0604020202020204" pitchFamily="34" charset="0"/>
              </a:rPr>
              <a:t>两性表面活性剂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00FF"/>
              </a:buClr>
            </a:pP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980728"/>
            <a:ext cx="5554364" cy="2304256"/>
          </a:xfrm>
          <a:prstGeom prst="rect">
            <a:avLst/>
          </a:prstGeom>
        </p:spPr>
      </p:pic>
      <p:grpSp>
        <p:nvGrpSpPr>
          <p:cNvPr id="10" name="Group 4"/>
          <p:cNvGrpSpPr>
            <a:grpSpLocks/>
          </p:cNvGrpSpPr>
          <p:nvPr/>
        </p:nvGrpSpPr>
        <p:grpSpPr bwMode="auto">
          <a:xfrm>
            <a:off x="1115616" y="3501008"/>
            <a:ext cx="7488766" cy="2808020"/>
            <a:chOff x="1980" y="1440"/>
            <a:chExt cx="10370" cy="4307"/>
          </a:xfrm>
        </p:grpSpPr>
        <p:graphicFrame>
          <p:nvGraphicFramePr>
            <p:cNvPr id="11" name="Object 5"/>
            <p:cNvGraphicFramePr>
              <a:graphicFrameLocks noChangeAspect="1"/>
            </p:cNvGraphicFramePr>
            <p:nvPr>
              <p:extLst>
                <p:ext uri="{D42A27DB-BD31-4B8C-83A1-F6EECF244321}">
                  <p14:modId xmlns:p14="http://schemas.microsoft.com/office/powerpoint/2010/main" val="1063623086"/>
                </p:ext>
              </p:extLst>
            </p:nvPr>
          </p:nvGraphicFramePr>
          <p:xfrm>
            <a:off x="1980" y="1440"/>
            <a:ext cx="6635" cy="3729"/>
          </p:xfrm>
          <a:graphic>
            <a:graphicData uri="http://schemas.openxmlformats.org/presentationml/2006/ole">
              <mc:AlternateContent xmlns:mc="http://schemas.openxmlformats.org/markup-compatibility/2006">
                <mc:Choice xmlns:v="urn:schemas-microsoft-com:vml" Requires="v">
                  <p:oleObj spid="_x0000_s8356" r:id="rId5" imgW="4069080" imgH="2289048" progId="">
                    <p:embed/>
                  </p:oleObj>
                </mc:Choice>
                <mc:Fallback>
                  <p:oleObj r:id="rId5" imgW="4069080" imgH="2289048"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0" y="1440"/>
                          <a:ext cx="6635" cy="3729"/>
                        </a:xfrm>
                        <a:prstGeom prst="rect">
                          <a:avLst/>
                        </a:prstGeom>
                        <a:solidFill>
                          <a:schemeClr val="accent6">
                            <a:lumMod val="20000"/>
                            <a:lumOff val="80000"/>
                          </a:schemeClr>
                        </a:solidFill>
                        <a:ln>
                          <a:noFill/>
                        </a:ln>
                        <a:extLst/>
                      </p:spPr>
                    </p:pic>
                  </p:oleObj>
                </mc:Fallback>
              </mc:AlternateContent>
            </a:graphicData>
          </a:graphic>
        </p:graphicFrame>
        <p:sp>
          <p:nvSpPr>
            <p:cNvPr id="12" name="Text Box 6"/>
            <p:cNvSpPr txBox="1">
              <a:spLocks noChangeArrowheads="1"/>
            </p:cNvSpPr>
            <p:nvPr/>
          </p:nvSpPr>
          <p:spPr bwMode="auto">
            <a:xfrm>
              <a:off x="8640" y="3312"/>
              <a:ext cx="3710" cy="20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lnSpc>
                  <a:spcPct val="100000"/>
                </a:lnSpc>
                <a:spcBef>
                  <a:spcPct val="0"/>
                </a:spcBef>
              </a:pPr>
              <a:r>
                <a:rPr kumimoji="0" lang="zh-CN" altLang="en-US" sz="2400" dirty="0">
                  <a:latin typeface="Times New Roman" panose="02020603050405020304" pitchFamily="18" charset="0"/>
                </a:rPr>
                <a:t>丙胺盐型</a:t>
              </a:r>
            </a:p>
            <a:p>
              <a:pPr algn="just" eaLnBrk="0" hangingPunct="0">
                <a:lnSpc>
                  <a:spcPct val="100000"/>
                </a:lnSpc>
                <a:spcBef>
                  <a:spcPct val="0"/>
                </a:spcBef>
              </a:pPr>
              <a:r>
                <a:rPr kumimoji="0" lang="zh-CN" altLang="en-US" sz="2400" dirty="0">
                  <a:latin typeface="Times New Roman" panose="02020603050405020304" pitchFamily="18" charset="0"/>
                </a:rPr>
                <a:t>氨基酸型</a:t>
              </a:r>
            </a:p>
            <a:p>
              <a:pPr algn="just" eaLnBrk="0" hangingPunct="0">
                <a:lnSpc>
                  <a:spcPct val="100000"/>
                </a:lnSpc>
                <a:spcBef>
                  <a:spcPct val="0"/>
                </a:spcBef>
              </a:pPr>
              <a:r>
                <a:rPr kumimoji="0" lang="en-US" altLang="zh-CN" sz="2400" dirty="0">
                  <a:latin typeface="Times New Roman" panose="02020603050405020304" pitchFamily="18" charset="0"/>
                </a:rPr>
                <a:t>R·NHCH</a:t>
              </a:r>
              <a:r>
                <a:rPr kumimoji="0" lang="en-US" altLang="zh-CN" sz="2400" baseline="-25000" dirty="0">
                  <a:latin typeface="Times New Roman" panose="02020603050405020304" pitchFamily="18" charset="0"/>
                </a:rPr>
                <a:t>2</a:t>
              </a:r>
              <a:r>
                <a:rPr kumimoji="0" lang="en-US" altLang="zh-CN" sz="2400" dirty="0">
                  <a:latin typeface="Times New Roman" panose="02020603050405020304" pitchFamily="18" charset="0"/>
                </a:rPr>
                <a:t>CH</a:t>
              </a:r>
              <a:r>
                <a:rPr kumimoji="0" lang="en-US" altLang="zh-CN" sz="2400" baseline="-25000" dirty="0">
                  <a:latin typeface="Times New Roman" panose="02020603050405020304" pitchFamily="18" charset="0"/>
                </a:rPr>
                <a:t>2</a:t>
              </a:r>
              <a:r>
                <a:rPr kumimoji="0" lang="en-US" altLang="zh-CN" sz="2400" dirty="0">
                  <a:latin typeface="Times New Roman" panose="02020603050405020304" pitchFamily="18" charset="0"/>
                </a:rPr>
                <a:t>COOH</a:t>
              </a:r>
            </a:p>
          </p:txBody>
        </p:sp>
        <p:sp>
          <p:nvSpPr>
            <p:cNvPr id="13" name="Line 7"/>
            <p:cNvSpPr>
              <a:spLocks noChangeShapeType="1"/>
            </p:cNvSpPr>
            <p:nvPr/>
          </p:nvSpPr>
          <p:spPr bwMode="auto">
            <a:xfrm>
              <a:off x="8860" y="444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AutoShape 8"/>
            <p:cNvSpPr>
              <a:spLocks/>
            </p:cNvSpPr>
            <p:nvPr/>
          </p:nvSpPr>
          <p:spPr bwMode="auto">
            <a:xfrm>
              <a:off x="8565" y="3468"/>
              <a:ext cx="195" cy="733"/>
            </a:xfrm>
            <a:prstGeom prst="leftBrace">
              <a:avLst>
                <a:gd name="adj1" fmla="val 21667"/>
                <a:gd name="adj2" fmla="val 50000"/>
              </a:avLst>
            </a:prstGeom>
            <a:ln>
              <a:headEnd/>
              <a:tailEnd/>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
          <p:nvSpPr>
            <p:cNvPr id="15" name="Text Box 9"/>
            <p:cNvSpPr txBox="1">
              <a:spLocks noChangeArrowheads="1"/>
            </p:cNvSpPr>
            <p:nvPr/>
          </p:nvSpPr>
          <p:spPr bwMode="auto">
            <a:xfrm>
              <a:off x="1980" y="5169"/>
              <a:ext cx="6585" cy="57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lnSpc>
                  <a:spcPct val="100000"/>
                </a:lnSpc>
                <a:spcBef>
                  <a:spcPct val="0"/>
                </a:spcBef>
              </a:pPr>
              <a:r>
                <a:rPr kumimoji="0" lang="zh-CN" altLang="en-US" sz="2400" dirty="0">
                  <a:latin typeface="Times New Roman" panose="02020603050405020304" pitchFamily="18" charset="0"/>
                </a:rPr>
                <a:t>烷基二甲基甜莱碱或氨基酸</a:t>
              </a:r>
            </a:p>
          </p:txBody>
        </p:sp>
      </p:grpSp>
      <p:sp>
        <p:nvSpPr>
          <p:cNvPr id="4" name="矩形 3"/>
          <p:cNvSpPr/>
          <p:nvPr/>
        </p:nvSpPr>
        <p:spPr>
          <a:xfrm>
            <a:off x="6747065" y="2780928"/>
            <a:ext cx="2031325" cy="461665"/>
          </a:xfrm>
          <a:prstGeom prst="rect">
            <a:avLst/>
          </a:prstGeom>
        </p:spPr>
        <p:txBody>
          <a:bodyPr wrap="none">
            <a:spAutoFit/>
          </a:bodyPr>
          <a:lstStyle/>
          <a:p>
            <a:r>
              <a:rPr lang="zh-CN" altLang="en-US" sz="2400" dirty="0">
                <a:solidFill>
                  <a:srgbClr val="333333"/>
                </a:solidFill>
                <a:latin typeface="arial" panose="020B0604020202020204" pitchFamily="34" charset="0"/>
              </a:rPr>
              <a:t>三甲铵乙内酯</a:t>
            </a:r>
            <a:endParaRPr lang="zh-CN" altLang="en-US" sz="2400" dirty="0"/>
          </a:p>
        </p:txBody>
      </p:sp>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5366" y="3272207"/>
            <a:ext cx="1722884" cy="1406436"/>
          </a:xfrm>
          <a:prstGeom prst="rect">
            <a:avLst/>
          </a:prstGeom>
        </p:spPr>
      </p:pic>
    </p:spTree>
    <p:extLst>
      <p:ext uri="{BB962C8B-B14F-4D97-AF65-F5344CB8AC3E}">
        <p14:creationId xmlns:p14="http://schemas.microsoft.com/office/powerpoint/2010/main" val="31166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36648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乳化剂的作用</a:t>
            </a:r>
          </a:p>
        </p:txBody>
      </p:sp>
      <p:sp>
        <p:nvSpPr>
          <p:cNvPr id="9" name="对角圆角矩形 8"/>
          <p:cNvSpPr/>
          <p:nvPr/>
        </p:nvSpPr>
        <p:spPr>
          <a:xfrm>
            <a:off x="4355976" y="836712"/>
            <a:ext cx="439248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00FF"/>
              </a:buClr>
              <a:buFont typeface="Arial" panose="020B0604020202020204" pitchFamily="34" charset="0"/>
              <a:buChar char="♣"/>
            </a:pPr>
            <a:r>
              <a:rPr lang="zh-CN" altLang="en-US" sz="2800" b="1" dirty="0">
                <a:solidFill>
                  <a:schemeClr val="tx1"/>
                </a:solidFill>
                <a:latin typeface="楷体" panose="02010609060101010101" pitchFamily="49" charset="-122"/>
                <a:ea typeface="楷体" panose="02010609060101010101" pitchFamily="49" charset="-122"/>
              </a:rPr>
              <a:t>使分散相和分散介质的</a:t>
            </a:r>
            <a:r>
              <a:rPr lang="zh-CN" altLang="en-US" sz="2800" b="1" dirty="0">
                <a:solidFill>
                  <a:srgbClr val="FF0000"/>
                </a:solidFill>
                <a:latin typeface="楷体" panose="02010609060101010101" pitchFamily="49" charset="-122"/>
                <a:ea typeface="楷体" panose="02010609060101010101" pitchFamily="49" charset="-122"/>
              </a:rPr>
              <a:t>界面张力降低</a:t>
            </a:r>
            <a:r>
              <a:rPr lang="zh-CN" altLang="en-US" sz="2800" b="1" dirty="0">
                <a:solidFill>
                  <a:schemeClr val="tx1"/>
                </a:solidFill>
                <a:latin typeface="楷体" panose="02010609060101010101" pitchFamily="49" charset="-122"/>
                <a:ea typeface="楷体" panose="02010609060101010101" pitchFamily="49" charset="-122"/>
              </a:rPr>
              <a:t>，即降低了界面自由能，从而使液滴自然聚集的能力大大降低</a:t>
            </a:r>
            <a:r>
              <a:rPr lang="en-US" altLang="zh-CN" sz="2800" b="1"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00FF"/>
              </a:buClr>
              <a:buFont typeface="Arial" panose="020B0604020202020204" pitchFamily="34" charset="0"/>
              <a:buChar char="♣"/>
            </a:pPr>
            <a:r>
              <a:rPr lang="zh-CN" altLang="en-US" sz="2800" b="1" dirty="0">
                <a:solidFill>
                  <a:schemeClr val="tx1"/>
                </a:solidFill>
                <a:latin typeface="楷体" panose="02010609060101010101" pitchFamily="49" charset="-122"/>
                <a:ea typeface="楷体" panose="02010609060101010101" pitchFamily="49" charset="-122"/>
              </a:rPr>
              <a:t>形成规则排列的</a:t>
            </a:r>
            <a:r>
              <a:rPr lang="zh-CN" altLang="en-US" sz="2800" b="1" dirty="0">
                <a:solidFill>
                  <a:srgbClr val="FF0000"/>
                </a:solidFill>
                <a:latin typeface="楷体" panose="02010609060101010101" pitchFamily="49" charset="-122"/>
                <a:ea typeface="楷体" panose="02010609060101010101" pitchFamily="49" charset="-122"/>
              </a:rPr>
              <a:t>表面层</a:t>
            </a:r>
            <a:r>
              <a:rPr lang="zh-CN" altLang="en-US" sz="2800" b="1" dirty="0">
                <a:solidFill>
                  <a:schemeClr val="tx1"/>
                </a:solidFill>
                <a:latin typeface="楷体" panose="02010609060101010101" pitchFamily="49" charset="-122"/>
                <a:ea typeface="楷体" panose="02010609060101010101" pitchFamily="49" charset="-122"/>
              </a:rPr>
              <a:t>，提高了乳液的稳定性</a:t>
            </a:r>
            <a:r>
              <a:rPr lang="en-US" altLang="zh-CN" sz="2800" b="1"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00FF"/>
              </a:buClr>
              <a:buFont typeface="Arial" panose="020B0604020202020204" pitchFamily="34" charset="0"/>
              <a:buChar char="♣"/>
            </a:pPr>
            <a:r>
              <a:rPr lang="zh-CN" altLang="en-US" sz="2800" b="1" dirty="0">
                <a:solidFill>
                  <a:schemeClr val="tx1"/>
                </a:solidFill>
                <a:latin typeface="楷体" panose="02010609060101010101" pitchFamily="49" charset="-122"/>
                <a:ea typeface="楷体" panose="02010609060101010101" pitchFamily="49" charset="-122"/>
              </a:rPr>
              <a:t>形成双电子层，因此，液滴表面带有相同的电荷而排斥，阻止了液滴聚集；</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21" y="1124744"/>
            <a:ext cx="4170847" cy="3260144"/>
          </a:xfrm>
          <a:prstGeom prst="rect">
            <a:avLst/>
          </a:prstGeom>
        </p:spPr>
      </p:pic>
    </p:spTree>
    <p:extLst>
      <p:ext uri="{BB962C8B-B14F-4D97-AF65-F5344CB8AC3E}">
        <p14:creationId xmlns:p14="http://schemas.microsoft.com/office/powerpoint/2010/main" val="246230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相关内容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何为乳液聚合？</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乳液聚合与其它聚合相比，在组成上有何不同？</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乳液聚合的优缺点是什么？</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哪一些产品应用了乳液聚合？</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4901" t="4101" r="14901"/>
          <a:stretch/>
        </p:blipFill>
        <p:spPr>
          <a:xfrm>
            <a:off x="4650733" y="4334307"/>
            <a:ext cx="1603855" cy="2191037"/>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14563" r="14563"/>
          <a:stretch/>
        </p:blipFill>
        <p:spPr>
          <a:xfrm>
            <a:off x="1187623" y="4365104"/>
            <a:ext cx="1531049" cy="2160240"/>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26474" t="16925" r="21768" b="14563"/>
          <a:stretch/>
        </p:blipFill>
        <p:spPr>
          <a:xfrm>
            <a:off x="2843807" y="4365104"/>
            <a:ext cx="1638803" cy="216024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4872" y="4365104"/>
            <a:ext cx="2051628" cy="1872208"/>
          </a:xfrm>
          <a:prstGeom prst="rect">
            <a:avLst/>
          </a:prstGeom>
        </p:spPr>
      </p:pic>
    </p:spTree>
    <p:extLst>
      <p:ext uri="{BB962C8B-B14F-4D97-AF65-F5344CB8AC3E}">
        <p14:creationId xmlns:p14="http://schemas.microsoft.com/office/powerpoint/2010/main" val="81298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3583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表面张力</a:t>
            </a:r>
          </a:p>
        </p:txBody>
      </p:sp>
      <p:sp>
        <p:nvSpPr>
          <p:cNvPr id="15" name="Text Box 3"/>
          <p:cNvSpPr txBox="1">
            <a:spLocks noChangeArrowheads="1"/>
          </p:cNvSpPr>
          <p:nvPr/>
        </p:nvSpPr>
        <p:spPr bwMode="auto">
          <a:xfrm>
            <a:off x="647203" y="980728"/>
            <a:ext cx="77588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b="1" dirty="0">
                <a:solidFill>
                  <a:srgbClr val="C00000"/>
                </a:solidFill>
                <a:latin typeface="楷体" panose="02010609060101010101" pitchFamily="49" charset="-122"/>
                <a:ea typeface="楷体" panose="02010609060101010101" pitchFamily="49" charset="-122"/>
              </a:rPr>
              <a:t>《</a:t>
            </a:r>
            <a:r>
              <a:rPr kumimoji="1" lang="zh-CN" altLang="en-US" sz="2800" b="1" dirty="0">
                <a:solidFill>
                  <a:srgbClr val="C00000"/>
                </a:solidFill>
                <a:latin typeface="楷体" panose="02010609060101010101" pitchFamily="49" charset="-122"/>
                <a:ea typeface="楷体" panose="02010609060101010101" pitchFamily="49" charset="-122"/>
              </a:rPr>
              <a:t>自然</a:t>
            </a:r>
            <a:r>
              <a:rPr kumimoji="1" lang="en-US" altLang="zh-CN" sz="2800" b="1" dirty="0">
                <a:solidFill>
                  <a:srgbClr val="C00000"/>
                </a:solidFill>
                <a:latin typeface="楷体" panose="02010609060101010101" pitchFamily="49" charset="-122"/>
                <a:ea typeface="楷体" panose="02010609060101010101" pitchFamily="49" charset="-122"/>
              </a:rPr>
              <a:t>》</a:t>
            </a:r>
            <a:r>
              <a:rPr kumimoji="1" lang="zh-CN" altLang="en-US" sz="2800" b="1" dirty="0">
                <a:solidFill>
                  <a:srgbClr val="C00000"/>
                </a:solidFill>
                <a:latin typeface="楷体" panose="02010609060101010101" pitchFamily="49" charset="-122"/>
                <a:ea typeface="楷体" panose="02010609060101010101" pitchFamily="49" charset="-122"/>
              </a:rPr>
              <a:t>报道化学所揭示水黾在水上行走的奥秘</a:t>
            </a:r>
          </a:p>
        </p:txBody>
      </p:sp>
      <p:pic>
        <p:nvPicPr>
          <p:cNvPr id="16" name="Picture 2" descr="160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39" y="1556792"/>
            <a:ext cx="2590800" cy="1738312"/>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5"/>
          <p:cNvSpPr txBox="1">
            <a:spLocks noChangeArrowheads="1"/>
          </p:cNvSpPr>
          <p:nvPr/>
        </p:nvSpPr>
        <p:spPr bwMode="auto">
          <a:xfrm>
            <a:off x="3131661" y="1580906"/>
            <a:ext cx="54864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457200" algn="l"/>
            <a:r>
              <a:rPr kumimoji="1" lang="zh-CN" altLang="en-US" sz="2800" dirty="0">
                <a:latin typeface="楷体" panose="02010609060101010101" pitchFamily="49" charset="-122"/>
                <a:ea typeface="楷体" panose="02010609060101010101" pitchFamily="49" charset="-122"/>
              </a:rPr>
              <a:t>中科院化学所江雷研究员课题组在仿生研究领域取得了新进展。揭示了昆虫水黾为何能够毫不费力地站在水面上，并能快速地移动和跳跃？ </a:t>
            </a:r>
          </a:p>
        </p:txBody>
      </p:sp>
      <p:sp>
        <p:nvSpPr>
          <p:cNvPr id="18" name="Text Box 4"/>
          <p:cNvSpPr txBox="1">
            <a:spLocks noChangeArrowheads="1"/>
          </p:cNvSpPr>
          <p:nvPr/>
        </p:nvSpPr>
        <p:spPr bwMode="auto">
          <a:xfrm>
            <a:off x="223915" y="5174035"/>
            <a:ext cx="835863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l"/>
            <a:r>
              <a:rPr kumimoji="1" lang="zh-CN" altLang="en-US" sz="2800" dirty="0">
                <a:latin typeface="楷体" panose="02010609060101010101" pitchFamily="49" charset="-122"/>
                <a:ea typeface="楷体" panose="02010609060101010101" pitchFamily="49" charset="-122"/>
              </a:rPr>
              <a:t>仅仅一条腿在水面的最大支持力就达到了其身体总重量的</a:t>
            </a:r>
            <a:r>
              <a:rPr kumimoji="1" lang="en-US" altLang="zh-CN" sz="2800" dirty="0">
                <a:latin typeface="楷体" panose="02010609060101010101" pitchFamily="49" charset="-122"/>
                <a:ea typeface="楷体" panose="02010609060101010101" pitchFamily="49" charset="-122"/>
              </a:rPr>
              <a:t>15</a:t>
            </a:r>
            <a:r>
              <a:rPr kumimoji="1" lang="zh-CN" altLang="en-US" sz="2800" dirty="0">
                <a:latin typeface="楷体" panose="02010609060101010101" pitchFamily="49" charset="-122"/>
                <a:ea typeface="楷体" panose="02010609060101010101" pitchFamily="49" charset="-122"/>
              </a:rPr>
              <a:t>倍。</a:t>
            </a:r>
          </a:p>
        </p:txBody>
      </p:sp>
      <p:sp>
        <p:nvSpPr>
          <p:cNvPr id="19" name="Text Box 6"/>
          <p:cNvSpPr txBox="1">
            <a:spLocks noChangeArrowheads="1"/>
          </p:cNvSpPr>
          <p:nvPr/>
        </p:nvSpPr>
        <p:spPr bwMode="auto">
          <a:xfrm>
            <a:off x="259430" y="3789040"/>
            <a:ext cx="8534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457200" algn="l"/>
            <a:r>
              <a:rPr kumimoji="1" lang="zh-CN" altLang="en-US" sz="2800" dirty="0">
                <a:latin typeface="楷体" panose="02010609060101010101" pitchFamily="49" charset="-122"/>
                <a:ea typeface="楷体" panose="02010609060101010101" pitchFamily="49" charset="-122"/>
              </a:rPr>
              <a:t>水黾脚和后脚特别细长，长着许多直径为纳米量级的细毛，具有疏水性，利用水的表面张力，使它们能在水面上自由行走、快速滑移和跳跃。 </a:t>
            </a:r>
          </a:p>
        </p:txBody>
      </p:sp>
    </p:spTree>
    <p:extLst>
      <p:ext uri="{BB962C8B-B14F-4D97-AF65-F5344CB8AC3E}">
        <p14:creationId xmlns:p14="http://schemas.microsoft.com/office/powerpoint/2010/main" val="3880612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）降低表面张力</a:t>
            </a:r>
          </a:p>
        </p:txBody>
      </p:sp>
      <p:sp>
        <p:nvSpPr>
          <p:cNvPr id="2" name="流程图: 可选过程 1"/>
          <p:cNvSpPr/>
          <p:nvPr/>
        </p:nvSpPr>
        <p:spPr>
          <a:xfrm>
            <a:off x="640524" y="1124744"/>
            <a:ext cx="2419308" cy="864096"/>
          </a:xfrm>
          <a:prstGeom prst="flowChartAlternate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水</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乳化剂</a:t>
            </a:r>
          </a:p>
        </p:txBody>
      </p:sp>
      <p:sp>
        <p:nvSpPr>
          <p:cNvPr id="10" name="流程图: 可选过程 9"/>
          <p:cNvSpPr/>
          <p:nvPr/>
        </p:nvSpPr>
        <p:spPr>
          <a:xfrm>
            <a:off x="2915816" y="2229626"/>
            <a:ext cx="3033699" cy="1584176"/>
          </a:xfrm>
          <a:prstGeom prst="flowChartAlternate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将部分水－空气界面变成了亲油基团－空气界面</a:t>
            </a:r>
          </a:p>
        </p:txBody>
      </p:sp>
      <p:sp>
        <p:nvSpPr>
          <p:cNvPr id="11" name="燕尾形箭头 10"/>
          <p:cNvSpPr/>
          <p:nvPr/>
        </p:nvSpPr>
        <p:spPr>
          <a:xfrm rot="2746256">
            <a:off x="5517466" y="3729253"/>
            <a:ext cx="864096" cy="36004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 name="燕尾形箭头 2"/>
          <p:cNvSpPr/>
          <p:nvPr/>
        </p:nvSpPr>
        <p:spPr>
          <a:xfrm rot="2735121">
            <a:off x="2348699" y="1893209"/>
            <a:ext cx="864096" cy="36004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 name="流程图: 可选过程 11"/>
          <p:cNvSpPr/>
          <p:nvPr/>
        </p:nvSpPr>
        <p:spPr>
          <a:xfrm>
            <a:off x="5868144" y="4294938"/>
            <a:ext cx="3033699" cy="1584176"/>
          </a:xfrm>
          <a:prstGeom prst="flowChartAlternate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乳化剂水溶液的</a:t>
            </a:r>
          </a:p>
          <a:p>
            <a:pPr algn="ctr"/>
            <a:r>
              <a:rPr lang="zh-CN" altLang="en-US" sz="2800" dirty="0">
                <a:latin typeface="楷体" panose="02010609060101010101" pitchFamily="49" charset="-122"/>
                <a:ea typeface="楷体" panose="02010609060101010101" pitchFamily="49" charset="-122"/>
              </a:rPr>
              <a:t>表面张力小于纯</a:t>
            </a:r>
          </a:p>
          <a:p>
            <a:pPr algn="ctr"/>
            <a:r>
              <a:rPr lang="zh-CN" altLang="en-US" sz="2800" dirty="0">
                <a:latin typeface="楷体" panose="02010609060101010101" pitchFamily="49" charset="-122"/>
                <a:ea typeface="楷体" panose="02010609060101010101" pitchFamily="49" charset="-122"/>
              </a:rPr>
              <a:t>水的表面张力</a:t>
            </a:r>
          </a:p>
        </p:txBody>
      </p:sp>
      <p:sp>
        <p:nvSpPr>
          <p:cNvPr id="4" name="圆角矩形标注 3"/>
          <p:cNvSpPr/>
          <p:nvPr/>
        </p:nvSpPr>
        <p:spPr>
          <a:xfrm>
            <a:off x="179512" y="2203567"/>
            <a:ext cx="3703549" cy="3810059"/>
          </a:xfrm>
          <a:custGeom>
            <a:avLst/>
            <a:gdLst>
              <a:gd name="connsiteX0" fmla="*/ 0 w 3672408"/>
              <a:gd name="connsiteY0" fmla="*/ 384050 h 2304256"/>
              <a:gd name="connsiteX1" fmla="*/ 384050 w 3672408"/>
              <a:gd name="connsiteY1" fmla="*/ 0 h 2304256"/>
              <a:gd name="connsiteX2" fmla="*/ 2142238 w 3672408"/>
              <a:gd name="connsiteY2" fmla="*/ 0 h 2304256"/>
              <a:gd name="connsiteX3" fmla="*/ 2278803 w 3672408"/>
              <a:gd name="connsiteY3" fmla="*/ -2852876 h 2304256"/>
              <a:gd name="connsiteX4" fmla="*/ 3060340 w 3672408"/>
              <a:gd name="connsiteY4" fmla="*/ 0 h 2304256"/>
              <a:gd name="connsiteX5" fmla="*/ 3288358 w 3672408"/>
              <a:gd name="connsiteY5" fmla="*/ 0 h 2304256"/>
              <a:gd name="connsiteX6" fmla="*/ 3672408 w 3672408"/>
              <a:gd name="connsiteY6" fmla="*/ 384050 h 2304256"/>
              <a:gd name="connsiteX7" fmla="*/ 3672408 w 3672408"/>
              <a:gd name="connsiteY7" fmla="*/ 384043 h 2304256"/>
              <a:gd name="connsiteX8" fmla="*/ 3672408 w 3672408"/>
              <a:gd name="connsiteY8" fmla="*/ 384043 h 2304256"/>
              <a:gd name="connsiteX9" fmla="*/ 3672408 w 3672408"/>
              <a:gd name="connsiteY9" fmla="*/ 960107 h 2304256"/>
              <a:gd name="connsiteX10" fmla="*/ 3672408 w 3672408"/>
              <a:gd name="connsiteY10" fmla="*/ 1920206 h 2304256"/>
              <a:gd name="connsiteX11" fmla="*/ 3288358 w 3672408"/>
              <a:gd name="connsiteY11" fmla="*/ 2304256 h 2304256"/>
              <a:gd name="connsiteX12" fmla="*/ 3060340 w 3672408"/>
              <a:gd name="connsiteY12" fmla="*/ 2304256 h 2304256"/>
              <a:gd name="connsiteX13" fmla="*/ 2142238 w 3672408"/>
              <a:gd name="connsiteY13" fmla="*/ 2304256 h 2304256"/>
              <a:gd name="connsiteX14" fmla="*/ 2142238 w 3672408"/>
              <a:gd name="connsiteY14" fmla="*/ 2304256 h 2304256"/>
              <a:gd name="connsiteX15" fmla="*/ 384050 w 3672408"/>
              <a:gd name="connsiteY15" fmla="*/ 2304256 h 2304256"/>
              <a:gd name="connsiteX16" fmla="*/ 0 w 3672408"/>
              <a:gd name="connsiteY16" fmla="*/ 1920206 h 2304256"/>
              <a:gd name="connsiteX17" fmla="*/ 0 w 3672408"/>
              <a:gd name="connsiteY17" fmla="*/ 960107 h 2304256"/>
              <a:gd name="connsiteX18" fmla="*/ 0 w 3672408"/>
              <a:gd name="connsiteY18" fmla="*/ 384043 h 2304256"/>
              <a:gd name="connsiteX19" fmla="*/ 0 w 3672408"/>
              <a:gd name="connsiteY19" fmla="*/ 384043 h 2304256"/>
              <a:gd name="connsiteX20" fmla="*/ 0 w 3672408"/>
              <a:gd name="connsiteY20" fmla="*/ 384050 h 2304256"/>
              <a:gd name="connsiteX0" fmla="*/ 0 w 3672408"/>
              <a:gd name="connsiteY0" fmla="*/ 3236926 h 5157132"/>
              <a:gd name="connsiteX1" fmla="*/ 384050 w 3672408"/>
              <a:gd name="connsiteY1" fmla="*/ 2852876 h 5157132"/>
              <a:gd name="connsiteX2" fmla="*/ 2142238 w 3672408"/>
              <a:gd name="connsiteY2" fmla="*/ 2852876 h 5157132"/>
              <a:gd name="connsiteX3" fmla="*/ 2278803 w 3672408"/>
              <a:gd name="connsiteY3" fmla="*/ 0 h 5157132"/>
              <a:gd name="connsiteX4" fmla="*/ 3060340 w 3672408"/>
              <a:gd name="connsiteY4" fmla="*/ 2852876 h 5157132"/>
              <a:gd name="connsiteX5" fmla="*/ 3288358 w 3672408"/>
              <a:gd name="connsiteY5" fmla="*/ 2852876 h 5157132"/>
              <a:gd name="connsiteX6" fmla="*/ 3672408 w 3672408"/>
              <a:gd name="connsiteY6" fmla="*/ 3236926 h 5157132"/>
              <a:gd name="connsiteX7" fmla="*/ 3672408 w 3672408"/>
              <a:gd name="connsiteY7" fmla="*/ 3236919 h 5157132"/>
              <a:gd name="connsiteX8" fmla="*/ 3672408 w 3672408"/>
              <a:gd name="connsiteY8" fmla="*/ 3236919 h 5157132"/>
              <a:gd name="connsiteX9" fmla="*/ 3672408 w 3672408"/>
              <a:gd name="connsiteY9" fmla="*/ 3812983 h 5157132"/>
              <a:gd name="connsiteX10" fmla="*/ 3672408 w 3672408"/>
              <a:gd name="connsiteY10" fmla="*/ 4773082 h 5157132"/>
              <a:gd name="connsiteX11" fmla="*/ 3288358 w 3672408"/>
              <a:gd name="connsiteY11" fmla="*/ 5157132 h 5157132"/>
              <a:gd name="connsiteX12" fmla="*/ 3060340 w 3672408"/>
              <a:gd name="connsiteY12" fmla="*/ 5157132 h 5157132"/>
              <a:gd name="connsiteX13" fmla="*/ 2142238 w 3672408"/>
              <a:gd name="connsiteY13" fmla="*/ 5157132 h 5157132"/>
              <a:gd name="connsiteX14" fmla="*/ 2142238 w 3672408"/>
              <a:gd name="connsiteY14" fmla="*/ 5157132 h 5157132"/>
              <a:gd name="connsiteX15" fmla="*/ 384050 w 3672408"/>
              <a:gd name="connsiteY15" fmla="*/ 5157132 h 5157132"/>
              <a:gd name="connsiteX16" fmla="*/ 0 w 3672408"/>
              <a:gd name="connsiteY16" fmla="*/ 4773082 h 5157132"/>
              <a:gd name="connsiteX17" fmla="*/ 0 w 3672408"/>
              <a:gd name="connsiteY17" fmla="*/ 3812983 h 5157132"/>
              <a:gd name="connsiteX18" fmla="*/ 0 w 3672408"/>
              <a:gd name="connsiteY18" fmla="*/ 3236919 h 5157132"/>
              <a:gd name="connsiteX19" fmla="*/ 0 w 3672408"/>
              <a:gd name="connsiteY19" fmla="*/ 3236919 h 5157132"/>
              <a:gd name="connsiteX20" fmla="*/ 0 w 3672408"/>
              <a:gd name="connsiteY20" fmla="*/ 3236926 h 5157132"/>
              <a:gd name="connsiteX0" fmla="*/ 0 w 3672408"/>
              <a:gd name="connsiteY0" fmla="*/ 3236926 h 5157132"/>
              <a:gd name="connsiteX1" fmla="*/ 384050 w 3672408"/>
              <a:gd name="connsiteY1" fmla="*/ 2852876 h 5157132"/>
              <a:gd name="connsiteX2" fmla="*/ 987206 w 3672408"/>
              <a:gd name="connsiteY2" fmla="*/ 2840844 h 5157132"/>
              <a:gd name="connsiteX3" fmla="*/ 2278803 w 3672408"/>
              <a:gd name="connsiteY3" fmla="*/ 0 h 5157132"/>
              <a:gd name="connsiteX4" fmla="*/ 3060340 w 3672408"/>
              <a:gd name="connsiteY4" fmla="*/ 2852876 h 5157132"/>
              <a:gd name="connsiteX5" fmla="*/ 3288358 w 3672408"/>
              <a:gd name="connsiteY5" fmla="*/ 2852876 h 5157132"/>
              <a:gd name="connsiteX6" fmla="*/ 3672408 w 3672408"/>
              <a:gd name="connsiteY6" fmla="*/ 3236926 h 5157132"/>
              <a:gd name="connsiteX7" fmla="*/ 3672408 w 3672408"/>
              <a:gd name="connsiteY7" fmla="*/ 3236919 h 5157132"/>
              <a:gd name="connsiteX8" fmla="*/ 3672408 w 3672408"/>
              <a:gd name="connsiteY8" fmla="*/ 3236919 h 5157132"/>
              <a:gd name="connsiteX9" fmla="*/ 3672408 w 3672408"/>
              <a:gd name="connsiteY9" fmla="*/ 3812983 h 5157132"/>
              <a:gd name="connsiteX10" fmla="*/ 3672408 w 3672408"/>
              <a:gd name="connsiteY10" fmla="*/ 4773082 h 5157132"/>
              <a:gd name="connsiteX11" fmla="*/ 3288358 w 3672408"/>
              <a:gd name="connsiteY11" fmla="*/ 5157132 h 5157132"/>
              <a:gd name="connsiteX12" fmla="*/ 3060340 w 3672408"/>
              <a:gd name="connsiteY12" fmla="*/ 5157132 h 5157132"/>
              <a:gd name="connsiteX13" fmla="*/ 2142238 w 3672408"/>
              <a:gd name="connsiteY13" fmla="*/ 5157132 h 5157132"/>
              <a:gd name="connsiteX14" fmla="*/ 2142238 w 3672408"/>
              <a:gd name="connsiteY14" fmla="*/ 5157132 h 5157132"/>
              <a:gd name="connsiteX15" fmla="*/ 384050 w 3672408"/>
              <a:gd name="connsiteY15" fmla="*/ 5157132 h 5157132"/>
              <a:gd name="connsiteX16" fmla="*/ 0 w 3672408"/>
              <a:gd name="connsiteY16" fmla="*/ 4773082 h 5157132"/>
              <a:gd name="connsiteX17" fmla="*/ 0 w 3672408"/>
              <a:gd name="connsiteY17" fmla="*/ 3812983 h 5157132"/>
              <a:gd name="connsiteX18" fmla="*/ 0 w 3672408"/>
              <a:gd name="connsiteY18" fmla="*/ 3236919 h 5157132"/>
              <a:gd name="connsiteX19" fmla="*/ 0 w 3672408"/>
              <a:gd name="connsiteY19" fmla="*/ 3236919 h 5157132"/>
              <a:gd name="connsiteX20" fmla="*/ 0 w 3672408"/>
              <a:gd name="connsiteY20" fmla="*/ 3236926 h 5157132"/>
              <a:gd name="connsiteX0" fmla="*/ 0 w 3672408"/>
              <a:gd name="connsiteY0" fmla="*/ 3236926 h 5157132"/>
              <a:gd name="connsiteX1" fmla="*/ 384050 w 3672408"/>
              <a:gd name="connsiteY1" fmla="*/ 2852876 h 5157132"/>
              <a:gd name="connsiteX2" fmla="*/ 987206 w 3672408"/>
              <a:gd name="connsiteY2" fmla="*/ 2840844 h 5157132"/>
              <a:gd name="connsiteX3" fmla="*/ 2278803 w 3672408"/>
              <a:gd name="connsiteY3" fmla="*/ 0 h 5157132"/>
              <a:gd name="connsiteX4" fmla="*/ 1953434 w 3672408"/>
              <a:gd name="connsiteY4" fmla="*/ 2840844 h 5157132"/>
              <a:gd name="connsiteX5" fmla="*/ 3288358 w 3672408"/>
              <a:gd name="connsiteY5" fmla="*/ 2852876 h 5157132"/>
              <a:gd name="connsiteX6" fmla="*/ 3672408 w 3672408"/>
              <a:gd name="connsiteY6" fmla="*/ 3236926 h 5157132"/>
              <a:gd name="connsiteX7" fmla="*/ 3672408 w 3672408"/>
              <a:gd name="connsiteY7" fmla="*/ 3236919 h 5157132"/>
              <a:gd name="connsiteX8" fmla="*/ 3672408 w 3672408"/>
              <a:gd name="connsiteY8" fmla="*/ 3236919 h 5157132"/>
              <a:gd name="connsiteX9" fmla="*/ 3672408 w 3672408"/>
              <a:gd name="connsiteY9" fmla="*/ 3812983 h 5157132"/>
              <a:gd name="connsiteX10" fmla="*/ 3672408 w 3672408"/>
              <a:gd name="connsiteY10" fmla="*/ 4773082 h 5157132"/>
              <a:gd name="connsiteX11" fmla="*/ 3288358 w 3672408"/>
              <a:gd name="connsiteY11" fmla="*/ 5157132 h 5157132"/>
              <a:gd name="connsiteX12" fmla="*/ 3060340 w 3672408"/>
              <a:gd name="connsiteY12" fmla="*/ 5157132 h 5157132"/>
              <a:gd name="connsiteX13" fmla="*/ 2142238 w 3672408"/>
              <a:gd name="connsiteY13" fmla="*/ 5157132 h 5157132"/>
              <a:gd name="connsiteX14" fmla="*/ 2142238 w 3672408"/>
              <a:gd name="connsiteY14" fmla="*/ 5157132 h 5157132"/>
              <a:gd name="connsiteX15" fmla="*/ 384050 w 3672408"/>
              <a:gd name="connsiteY15" fmla="*/ 5157132 h 5157132"/>
              <a:gd name="connsiteX16" fmla="*/ 0 w 3672408"/>
              <a:gd name="connsiteY16" fmla="*/ 4773082 h 5157132"/>
              <a:gd name="connsiteX17" fmla="*/ 0 w 3672408"/>
              <a:gd name="connsiteY17" fmla="*/ 3812983 h 5157132"/>
              <a:gd name="connsiteX18" fmla="*/ 0 w 3672408"/>
              <a:gd name="connsiteY18" fmla="*/ 3236919 h 5157132"/>
              <a:gd name="connsiteX19" fmla="*/ 0 w 3672408"/>
              <a:gd name="connsiteY19" fmla="*/ 3236919 h 5157132"/>
              <a:gd name="connsiteX20" fmla="*/ 0 w 3672408"/>
              <a:gd name="connsiteY20" fmla="*/ 3236926 h 5157132"/>
              <a:gd name="connsiteX0" fmla="*/ 0 w 3672408"/>
              <a:gd name="connsiteY0" fmla="*/ 1424259 h 3344465"/>
              <a:gd name="connsiteX1" fmla="*/ 384050 w 3672408"/>
              <a:gd name="connsiteY1" fmla="*/ 1040209 h 3344465"/>
              <a:gd name="connsiteX2" fmla="*/ 987206 w 3672408"/>
              <a:gd name="connsiteY2" fmla="*/ 1028177 h 3344465"/>
              <a:gd name="connsiteX3" fmla="*/ 1741935 w 3672408"/>
              <a:gd name="connsiteY3" fmla="*/ 0 h 3344465"/>
              <a:gd name="connsiteX4" fmla="*/ 1953434 w 3672408"/>
              <a:gd name="connsiteY4" fmla="*/ 1028177 h 3344465"/>
              <a:gd name="connsiteX5" fmla="*/ 3288358 w 3672408"/>
              <a:gd name="connsiteY5" fmla="*/ 1040209 h 3344465"/>
              <a:gd name="connsiteX6" fmla="*/ 3672408 w 3672408"/>
              <a:gd name="connsiteY6" fmla="*/ 1424259 h 3344465"/>
              <a:gd name="connsiteX7" fmla="*/ 3672408 w 3672408"/>
              <a:gd name="connsiteY7" fmla="*/ 1424252 h 3344465"/>
              <a:gd name="connsiteX8" fmla="*/ 3672408 w 3672408"/>
              <a:gd name="connsiteY8" fmla="*/ 1424252 h 3344465"/>
              <a:gd name="connsiteX9" fmla="*/ 3672408 w 3672408"/>
              <a:gd name="connsiteY9" fmla="*/ 2000316 h 3344465"/>
              <a:gd name="connsiteX10" fmla="*/ 3672408 w 3672408"/>
              <a:gd name="connsiteY10" fmla="*/ 2960415 h 3344465"/>
              <a:gd name="connsiteX11" fmla="*/ 3288358 w 3672408"/>
              <a:gd name="connsiteY11" fmla="*/ 3344465 h 3344465"/>
              <a:gd name="connsiteX12" fmla="*/ 3060340 w 3672408"/>
              <a:gd name="connsiteY12" fmla="*/ 3344465 h 3344465"/>
              <a:gd name="connsiteX13" fmla="*/ 2142238 w 3672408"/>
              <a:gd name="connsiteY13" fmla="*/ 3344465 h 3344465"/>
              <a:gd name="connsiteX14" fmla="*/ 2142238 w 3672408"/>
              <a:gd name="connsiteY14" fmla="*/ 3344465 h 3344465"/>
              <a:gd name="connsiteX15" fmla="*/ 384050 w 3672408"/>
              <a:gd name="connsiteY15" fmla="*/ 3344465 h 3344465"/>
              <a:gd name="connsiteX16" fmla="*/ 0 w 3672408"/>
              <a:gd name="connsiteY16" fmla="*/ 2960415 h 3344465"/>
              <a:gd name="connsiteX17" fmla="*/ 0 w 3672408"/>
              <a:gd name="connsiteY17" fmla="*/ 2000316 h 3344465"/>
              <a:gd name="connsiteX18" fmla="*/ 0 w 3672408"/>
              <a:gd name="connsiteY18" fmla="*/ 1424252 h 3344465"/>
              <a:gd name="connsiteX19" fmla="*/ 0 w 3672408"/>
              <a:gd name="connsiteY19" fmla="*/ 1424252 h 3344465"/>
              <a:gd name="connsiteX20" fmla="*/ 0 w 3672408"/>
              <a:gd name="connsiteY20" fmla="*/ 1424259 h 3344465"/>
              <a:gd name="connsiteX0" fmla="*/ 0 w 3672408"/>
              <a:gd name="connsiteY0" fmla="*/ 2338813 h 4259019"/>
              <a:gd name="connsiteX1" fmla="*/ 384050 w 3672408"/>
              <a:gd name="connsiteY1" fmla="*/ 1954763 h 4259019"/>
              <a:gd name="connsiteX2" fmla="*/ 987206 w 3672408"/>
              <a:gd name="connsiteY2" fmla="*/ 1942731 h 4259019"/>
              <a:gd name="connsiteX3" fmla="*/ 2517411 w 3672408"/>
              <a:gd name="connsiteY3" fmla="*/ 0 h 4259019"/>
              <a:gd name="connsiteX4" fmla="*/ 1953434 w 3672408"/>
              <a:gd name="connsiteY4" fmla="*/ 1942731 h 4259019"/>
              <a:gd name="connsiteX5" fmla="*/ 3288358 w 3672408"/>
              <a:gd name="connsiteY5" fmla="*/ 1954763 h 4259019"/>
              <a:gd name="connsiteX6" fmla="*/ 3672408 w 3672408"/>
              <a:gd name="connsiteY6" fmla="*/ 2338813 h 4259019"/>
              <a:gd name="connsiteX7" fmla="*/ 3672408 w 3672408"/>
              <a:gd name="connsiteY7" fmla="*/ 2338806 h 4259019"/>
              <a:gd name="connsiteX8" fmla="*/ 3672408 w 3672408"/>
              <a:gd name="connsiteY8" fmla="*/ 2338806 h 4259019"/>
              <a:gd name="connsiteX9" fmla="*/ 3672408 w 3672408"/>
              <a:gd name="connsiteY9" fmla="*/ 2914870 h 4259019"/>
              <a:gd name="connsiteX10" fmla="*/ 3672408 w 3672408"/>
              <a:gd name="connsiteY10" fmla="*/ 3874969 h 4259019"/>
              <a:gd name="connsiteX11" fmla="*/ 3288358 w 3672408"/>
              <a:gd name="connsiteY11" fmla="*/ 4259019 h 4259019"/>
              <a:gd name="connsiteX12" fmla="*/ 3060340 w 3672408"/>
              <a:gd name="connsiteY12" fmla="*/ 4259019 h 4259019"/>
              <a:gd name="connsiteX13" fmla="*/ 2142238 w 3672408"/>
              <a:gd name="connsiteY13" fmla="*/ 4259019 h 4259019"/>
              <a:gd name="connsiteX14" fmla="*/ 2142238 w 3672408"/>
              <a:gd name="connsiteY14" fmla="*/ 4259019 h 4259019"/>
              <a:gd name="connsiteX15" fmla="*/ 384050 w 3672408"/>
              <a:gd name="connsiteY15" fmla="*/ 4259019 h 4259019"/>
              <a:gd name="connsiteX16" fmla="*/ 0 w 3672408"/>
              <a:gd name="connsiteY16" fmla="*/ 3874969 h 4259019"/>
              <a:gd name="connsiteX17" fmla="*/ 0 w 3672408"/>
              <a:gd name="connsiteY17" fmla="*/ 2914870 h 4259019"/>
              <a:gd name="connsiteX18" fmla="*/ 0 w 3672408"/>
              <a:gd name="connsiteY18" fmla="*/ 2338806 h 4259019"/>
              <a:gd name="connsiteX19" fmla="*/ 0 w 3672408"/>
              <a:gd name="connsiteY19" fmla="*/ 2338806 h 4259019"/>
              <a:gd name="connsiteX20" fmla="*/ 0 w 3672408"/>
              <a:gd name="connsiteY20" fmla="*/ 2338813 h 4259019"/>
              <a:gd name="connsiteX0" fmla="*/ 0 w 3672408"/>
              <a:gd name="connsiteY0" fmla="*/ 2338813 h 4259019"/>
              <a:gd name="connsiteX1" fmla="*/ 384050 w 3672408"/>
              <a:gd name="connsiteY1" fmla="*/ 1954763 h 4259019"/>
              <a:gd name="connsiteX2" fmla="*/ 987206 w 3672408"/>
              <a:gd name="connsiteY2" fmla="*/ 1942731 h 4259019"/>
              <a:gd name="connsiteX3" fmla="*/ 2517411 w 3672408"/>
              <a:gd name="connsiteY3" fmla="*/ 0 h 4259019"/>
              <a:gd name="connsiteX4" fmla="*/ 2287486 w 3672408"/>
              <a:gd name="connsiteY4" fmla="*/ 1956181 h 4259019"/>
              <a:gd name="connsiteX5" fmla="*/ 3288358 w 3672408"/>
              <a:gd name="connsiteY5" fmla="*/ 1954763 h 4259019"/>
              <a:gd name="connsiteX6" fmla="*/ 3672408 w 3672408"/>
              <a:gd name="connsiteY6" fmla="*/ 2338813 h 4259019"/>
              <a:gd name="connsiteX7" fmla="*/ 3672408 w 3672408"/>
              <a:gd name="connsiteY7" fmla="*/ 2338806 h 4259019"/>
              <a:gd name="connsiteX8" fmla="*/ 3672408 w 3672408"/>
              <a:gd name="connsiteY8" fmla="*/ 2338806 h 4259019"/>
              <a:gd name="connsiteX9" fmla="*/ 3672408 w 3672408"/>
              <a:gd name="connsiteY9" fmla="*/ 2914870 h 4259019"/>
              <a:gd name="connsiteX10" fmla="*/ 3672408 w 3672408"/>
              <a:gd name="connsiteY10" fmla="*/ 3874969 h 4259019"/>
              <a:gd name="connsiteX11" fmla="*/ 3288358 w 3672408"/>
              <a:gd name="connsiteY11" fmla="*/ 4259019 h 4259019"/>
              <a:gd name="connsiteX12" fmla="*/ 3060340 w 3672408"/>
              <a:gd name="connsiteY12" fmla="*/ 4259019 h 4259019"/>
              <a:gd name="connsiteX13" fmla="*/ 2142238 w 3672408"/>
              <a:gd name="connsiteY13" fmla="*/ 4259019 h 4259019"/>
              <a:gd name="connsiteX14" fmla="*/ 2142238 w 3672408"/>
              <a:gd name="connsiteY14" fmla="*/ 4259019 h 4259019"/>
              <a:gd name="connsiteX15" fmla="*/ 384050 w 3672408"/>
              <a:gd name="connsiteY15" fmla="*/ 4259019 h 4259019"/>
              <a:gd name="connsiteX16" fmla="*/ 0 w 3672408"/>
              <a:gd name="connsiteY16" fmla="*/ 3874969 h 4259019"/>
              <a:gd name="connsiteX17" fmla="*/ 0 w 3672408"/>
              <a:gd name="connsiteY17" fmla="*/ 2914870 h 4259019"/>
              <a:gd name="connsiteX18" fmla="*/ 0 w 3672408"/>
              <a:gd name="connsiteY18" fmla="*/ 2338806 h 4259019"/>
              <a:gd name="connsiteX19" fmla="*/ 0 w 3672408"/>
              <a:gd name="connsiteY19" fmla="*/ 2338806 h 4259019"/>
              <a:gd name="connsiteX20" fmla="*/ 0 w 3672408"/>
              <a:gd name="connsiteY20" fmla="*/ 2338813 h 425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72408" h="4259019">
                <a:moveTo>
                  <a:pt x="0" y="2338813"/>
                </a:moveTo>
                <a:cubicBezTo>
                  <a:pt x="0" y="2126708"/>
                  <a:pt x="171945" y="1954763"/>
                  <a:pt x="384050" y="1954763"/>
                </a:cubicBezTo>
                <a:lnTo>
                  <a:pt x="987206" y="1942731"/>
                </a:lnTo>
                <a:lnTo>
                  <a:pt x="2517411" y="0"/>
                </a:lnTo>
                <a:lnTo>
                  <a:pt x="2287486" y="1956181"/>
                </a:lnTo>
                <a:lnTo>
                  <a:pt x="3288358" y="1954763"/>
                </a:lnTo>
                <a:cubicBezTo>
                  <a:pt x="3500463" y="1954763"/>
                  <a:pt x="3672408" y="2126708"/>
                  <a:pt x="3672408" y="2338813"/>
                </a:cubicBezTo>
                <a:lnTo>
                  <a:pt x="3672408" y="2338806"/>
                </a:lnTo>
                <a:lnTo>
                  <a:pt x="3672408" y="2338806"/>
                </a:lnTo>
                <a:lnTo>
                  <a:pt x="3672408" y="2914870"/>
                </a:lnTo>
                <a:lnTo>
                  <a:pt x="3672408" y="3874969"/>
                </a:lnTo>
                <a:cubicBezTo>
                  <a:pt x="3672408" y="4087074"/>
                  <a:pt x="3500463" y="4259019"/>
                  <a:pt x="3288358" y="4259019"/>
                </a:cubicBezTo>
                <a:lnTo>
                  <a:pt x="3060340" y="4259019"/>
                </a:lnTo>
                <a:lnTo>
                  <a:pt x="2142238" y="4259019"/>
                </a:lnTo>
                <a:lnTo>
                  <a:pt x="2142238" y="4259019"/>
                </a:lnTo>
                <a:lnTo>
                  <a:pt x="384050" y="4259019"/>
                </a:lnTo>
                <a:cubicBezTo>
                  <a:pt x="171945" y="4259019"/>
                  <a:pt x="0" y="4087074"/>
                  <a:pt x="0" y="3874969"/>
                </a:cubicBezTo>
                <a:lnTo>
                  <a:pt x="0" y="2914870"/>
                </a:lnTo>
                <a:lnTo>
                  <a:pt x="0" y="2338806"/>
                </a:lnTo>
                <a:lnTo>
                  <a:pt x="0" y="2338806"/>
                </a:lnTo>
                <a:lnTo>
                  <a:pt x="0" y="2338813"/>
                </a:ln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因为乳化剂的亲水基团溶于水，而亲油基团却被水推开指向空气，部分或全部水面被亲油基团覆盖</a:t>
            </a:r>
          </a:p>
        </p:txBody>
      </p:sp>
      <p:sp>
        <p:nvSpPr>
          <p:cNvPr id="6" name="圆角矩形标注 5"/>
          <p:cNvSpPr/>
          <p:nvPr/>
        </p:nvSpPr>
        <p:spPr>
          <a:xfrm>
            <a:off x="6156176" y="1772816"/>
            <a:ext cx="2448272" cy="1248898"/>
          </a:xfrm>
          <a:prstGeom prst="wedgeRoundRectCallout">
            <a:avLst>
              <a:gd name="adj1" fmla="val -51793"/>
              <a:gd name="adj2" fmla="val 10392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油的表面张</a:t>
            </a:r>
          </a:p>
          <a:p>
            <a:pPr algn="ctr"/>
            <a:r>
              <a:rPr lang="zh-CN" altLang="en-US" sz="3200" dirty="0">
                <a:latin typeface="微软雅黑" panose="020B0503020204020204" pitchFamily="34" charset="-122"/>
                <a:ea typeface="微软雅黑" panose="020B0503020204020204" pitchFamily="34" charset="-122"/>
              </a:rPr>
              <a:t>力小于水</a:t>
            </a:r>
          </a:p>
        </p:txBody>
      </p:sp>
    </p:spTree>
    <p:extLst>
      <p:ext uri="{BB962C8B-B14F-4D97-AF65-F5344CB8AC3E}">
        <p14:creationId xmlns:p14="http://schemas.microsoft.com/office/powerpoint/2010/main" val="236038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43849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）降低界面张力</a:t>
            </a:r>
          </a:p>
        </p:txBody>
      </p:sp>
      <p:sp>
        <p:nvSpPr>
          <p:cNvPr id="3" name="十字箭头 2"/>
          <p:cNvSpPr/>
          <p:nvPr/>
        </p:nvSpPr>
        <p:spPr>
          <a:xfrm>
            <a:off x="2981417" y="1200714"/>
            <a:ext cx="2520280" cy="2304256"/>
          </a:xfrm>
          <a:prstGeom prst="quadArrow">
            <a:avLst>
              <a:gd name="adj1" fmla="val 8511"/>
              <a:gd name="adj2" fmla="val 10065"/>
              <a:gd name="adj3" fmla="val 1978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 name="矩形 3"/>
          <p:cNvSpPr/>
          <p:nvPr/>
        </p:nvSpPr>
        <p:spPr>
          <a:xfrm>
            <a:off x="3384719" y="739049"/>
            <a:ext cx="203132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界面张力很大</a:t>
            </a:r>
          </a:p>
        </p:txBody>
      </p:sp>
      <p:sp>
        <p:nvSpPr>
          <p:cNvPr id="5" name="矩形 4"/>
          <p:cNvSpPr/>
          <p:nvPr/>
        </p:nvSpPr>
        <p:spPr>
          <a:xfrm>
            <a:off x="1043608" y="2122009"/>
            <a:ext cx="203132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油（即单体）</a:t>
            </a:r>
          </a:p>
        </p:txBody>
      </p:sp>
      <p:sp>
        <p:nvSpPr>
          <p:cNvPr id="6" name="矩形 5"/>
          <p:cNvSpPr/>
          <p:nvPr/>
        </p:nvSpPr>
        <p:spPr>
          <a:xfrm>
            <a:off x="5509918" y="2134981"/>
            <a:ext cx="164339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水</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乳化剂</a:t>
            </a:r>
          </a:p>
        </p:txBody>
      </p:sp>
      <p:sp>
        <p:nvSpPr>
          <p:cNvPr id="7" name="矩形 6"/>
          <p:cNvSpPr/>
          <p:nvPr/>
        </p:nvSpPr>
        <p:spPr>
          <a:xfrm>
            <a:off x="1043608" y="3543399"/>
            <a:ext cx="6912768"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将部分或全部油－水界面变成亲油基团－油界面</a:t>
            </a:r>
          </a:p>
        </p:txBody>
      </p:sp>
      <p:sp>
        <p:nvSpPr>
          <p:cNvPr id="10" name="下箭头 9"/>
          <p:cNvSpPr/>
          <p:nvPr/>
        </p:nvSpPr>
        <p:spPr>
          <a:xfrm>
            <a:off x="4067944" y="4005064"/>
            <a:ext cx="360040" cy="57606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 name="矩形 10"/>
          <p:cNvSpPr/>
          <p:nvPr/>
        </p:nvSpPr>
        <p:spPr>
          <a:xfrm>
            <a:off x="3131840" y="4551511"/>
            <a:ext cx="233910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降低了界面张力</a:t>
            </a:r>
          </a:p>
        </p:txBody>
      </p:sp>
      <p:sp>
        <p:nvSpPr>
          <p:cNvPr id="16" name="下箭头 15"/>
          <p:cNvSpPr/>
          <p:nvPr/>
        </p:nvSpPr>
        <p:spPr>
          <a:xfrm rot="18882524">
            <a:off x="5155375" y="4867472"/>
            <a:ext cx="360040" cy="57606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7" name="矩形 16"/>
          <p:cNvSpPr/>
          <p:nvPr/>
        </p:nvSpPr>
        <p:spPr>
          <a:xfrm>
            <a:off x="3635896" y="5430356"/>
            <a:ext cx="449353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使液滴自然聚集的能力大为降低</a:t>
            </a:r>
          </a:p>
        </p:txBody>
      </p:sp>
    </p:spTree>
    <p:extLst>
      <p:ext uri="{BB962C8B-B14F-4D97-AF65-F5344CB8AC3E}">
        <p14:creationId xmlns:p14="http://schemas.microsoft.com/office/powerpoint/2010/main" val="298537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）乳化作用</a:t>
            </a:r>
          </a:p>
        </p:txBody>
      </p:sp>
      <p:sp>
        <p:nvSpPr>
          <p:cNvPr id="2" name="流程图: 可选过程 1"/>
          <p:cNvSpPr/>
          <p:nvPr/>
        </p:nvSpPr>
        <p:spPr>
          <a:xfrm>
            <a:off x="428094" y="1349896"/>
            <a:ext cx="2232248" cy="936104"/>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单体和水互</a:t>
            </a:r>
          </a:p>
          <a:p>
            <a:pPr algn="ctr"/>
            <a:r>
              <a:rPr lang="zh-CN" altLang="en-US" sz="2800" dirty="0">
                <a:latin typeface="微软雅黑" panose="020B0503020204020204" pitchFamily="34" charset="-122"/>
                <a:ea typeface="微软雅黑" panose="020B0503020204020204" pitchFamily="34" charset="-122"/>
              </a:rPr>
              <a:t>不相溶体系</a:t>
            </a:r>
          </a:p>
        </p:txBody>
      </p:sp>
      <p:sp>
        <p:nvSpPr>
          <p:cNvPr id="3" name="右箭头 2"/>
          <p:cNvSpPr/>
          <p:nvPr/>
        </p:nvSpPr>
        <p:spPr>
          <a:xfrm>
            <a:off x="2660342" y="1673932"/>
            <a:ext cx="1440160" cy="288032"/>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4" name="矩形 3"/>
          <p:cNvSpPr/>
          <p:nvPr/>
        </p:nvSpPr>
        <p:spPr>
          <a:xfrm>
            <a:off x="2660342" y="1216392"/>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搅拌作用</a:t>
            </a:r>
          </a:p>
        </p:txBody>
      </p:sp>
      <p:sp>
        <p:nvSpPr>
          <p:cNvPr id="11" name="流程图: 可选过程 10"/>
          <p:cNvSpPr/>
          <p:nvPr/>
        </p:nvSpPr>
        <p:spPr>
          <a:xfrm>
            <a:off x="4194576" y="1340768"/>
            <a:ext cx="2232248" cy="936104"/>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a:latin typeface="微软雅黑" panose="020B0503020204020204" pitchFamily="34" charset="-122"/>
                <a:ea typeface="微软雅黑" panose="020B0503020204020204" pitchFamily="34" charset="-122"/>
              </a:rPr>
              <a:t>单体形成</a:t>
            </a:r>
          </a:p>
          <a:p>
            <a:pPr algn="ctr"/>
            <a:r>
              <a:rPr lang="zh-CN" altLang="en-US" sz="2800">
                <a:latin typeface="微软雅黑" panose="020B0503020204020204" pitchFamily="34" charset="-122"/>
                <a:ea typeface="微软雅黑" panose="020B0503020204020204" pitchFamily="34" charset="-122"/>
              </a:rPr>
              <a:t>许多珠滴</a:t>
            </a:r>
          </a:p>
        </p:txBody>
      </p:sp>
      <p:sp>
        <p:nvSpPr>
          <p:cNvPr id="5" name="圆角矩形标注 4"/>
          <p:cNvSpPr/>
          <p:nvPr/>
        </p:nvSpPr>
        <p:spPr>
          <a:xfrm>
            <a:off x="1619672" y="2635007"/>
            <a:ext cx="2907068" cy="1152128"/>
          </a:xfrm>
          <a:prstGeom prst="wedgeRoundRectCallout">
            <a:avLst>
              <a:gd name="adj1" fmla="val 18763"/>
              <a:gd name="adj2" fmla="val -10979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3200">
                <a:latin typeface="微软雅黑" panose="020B0503020204020204" pitchFamily="34" charset="-122"/>
                <a:ea typeface="微软雅黑" panose="020B0503020204020204" pitchFamily="34" charset="-122"/>
              </a:rPr>
              <a:t>当有乳化剂</a:t>
            </a:r>
          </a:p>
          <a:p>
            <a:pPr algn="ctr"/>
            <a:r>
              <a:rPr lang="zh-CN" altLang="en-US" sz="3200">
                <a:latin typeface="微软雅黑" panose="020B0503020204020204" pitchFamily="34" charset="-122"/>
                <a:ea typeface="微软雅黑" panose="020B0503020204020204" pitchFamily="34" charset="-122"/>
              </a:rPr>
              <a:t>存在的条件下</a:t>
            </a:r>
          </a:p>
        </p:txBody>
      </p:sp>
      <p:sp>
        <p:nvSpPr>
          <p:cNvPr id="6" name="椭圆形标注 5"/>
          <p:cNvSpPr/>
          <p:nvPr/>
        </p:nvSpPr>
        <p:spPr>
          <a:xfrm>
            <a:off x="5264387" y="1777353"/>
            <a:ext cx="950042" cy="792088"/>
          </a:xfrm>
          <a:prstGeom prst="wedgeEllipseCallout">
            <a:avLst>
              <a:gd name="adj1" fmla="val 46288"/>
              <a:gd name="adj2" fmla="val 1035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可选过程 13"/>
          <p:cNvSpPr/>
          <p:nvPr/>
        </p:nvSpPr>
        <p:spPr>
          <a:xfrm>
            <a:off x="5292080" y="3068960"/>
            <a:ext cx="3272917" cy="2169368"/>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在这些单体珠滴的表面上吸附上一层乳化剂，其亲油基团伸向单体珠滴内部，而亲水基团则留在水相。</a:t>
            </a:r>
          </a:p>
        </p:txBody>
      </p:sp>
      <p:sp>
        <p:nvSpPr>
          <p:cNvPr id="7" name="矩形 6"/>
          <p:cNvSpPr/>
          <p:nvPr/>
        </p:nvSpPr>
        <p:spPr>
          <a:xfrm>
            <a:off x="254851" y="4251784"/>
            <a:ext cx="3467616"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单体与水互不相溶</a:t>
            </a:r>
          </a:p>
        </p:txBody>
      </p:sp>
      <p:sp>
        <p:nvSpPr>
          <p:cNvPr id="13" name="矩形 12"/>
          <p:cNvSpPr/>
          <p:nvPr/>
        </p:nvSpPr>
        <p:spPr>
          <a:xfrm>
            <a:off x="2843808" y="5238328"/>
            <a:ext cx="3057247"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加入乳化剂搅拌</a:t>
            </a:r>
          </a:p>
        </p:txBody>
      </p:sp>
      <p:sp>
        <p:nvSpPr>
          <p:cNvPr id="16" name="矩形 15"/>
          <p:cNvSpPr/>
          <p:nvPr/>
        </p:nvSpPr>
        <p:spPr>
          <a:xfrm>
            <a:off x="1955935" y="5947079"/>
            <a:ext cx="2646878"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形成稳定乳液</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113" y="406578"/>
            <a:ext cx="2352802" cy="2662381"/>
          </a:xfrm>
          <a:prstGeom prst="rect">
            <a:avLst/>
          </a:prstGeom>
        </p:spPr>
      </p:pic>
      <p:cxnSp>
        <p:nvCxnSpPr>
          <p:cNvPr id="15" name="直接箭头连接符 14"/>
          <p:cNvCxnSpPr/>
          <p:nvPr/>
        </p:nvCxnSpPr>
        <p:spPr>
          <a:xfrm>
            <a:off x="2195736" y="4836559"/>
            <a:ext cx="877470" cy="111272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68221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）分散作用</a:t>
            </a:r>
          </a:p>
        </p:txBody>
      </p:sp>
      <p:sp>
        <p:nvSpPr>
          <p:cNvPr id="2" name="流程图: 可选过程 1"/>
          <p:cNvSpPr/>
          <p:nvPr/>
        </p:nvSpPr>
        <p:spPr>
          <a:xfrm>
            <a:off x="755576" y="2564904"/>
            <a:ext cx="7848872" cy="72008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聚合物小颗粒</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 水</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乳化剂</a:t>
            </a:r>
          </a:p>
        </p:txBody>
      </p:sp>
      <p:sp>
        <p:nvSpPr>
          <p:cNvPr id="3" name="左右箭头 2"/>
          <p:cNvSpPr/>
          <p:nvPr/>
        </p:nvSpPr>
        <p:spPr>
          <a:xfrm>
            <a:off x="3382507" y="2744924"/>
            <a:ext cx="2880320" cy="36004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4" name="圆角矩形标注 3"/>
          <p:cNvSpPr/>
          <p:nvPr/>
        </p:nvSpPr>
        <p:spPr>
          <a:xfrm>
            <a:off x="539552" y="3861048"/>
            <a:ext cx="3672408" cy="2232471"/>
          </a:xfrm>
          <a:prstGeom prst="wedgeRoundRectCallout">
            <a:avLst>
              <a:gd name="adj1" fmla="val -18977"/>
              <a:gd name="adj2" fmla="val -7770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在固体颗粒表面上吸附上一层乳化剂分子，在每一个小颗粒上都带上一层同号电荷</a:t>
            </a:r>
          </a:p>
        </p:txBody>
      </p:sp>
      <p:sp>
        <p:nvSpPr>
          <p:cNvPr id="5" name="上箭头 4"/>
          <p:cNvSpPr/>
          <p:nvPr/>
        </p:nvSpPr>
        <p:spPr>
          <a:xfrm>
            <a:off x="4680012" y="1700808"/>
            <a:ext cx="252028" cy="104411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6" name="矩形 5"/>
          <p:cNvSpPr/>
          <p:nvPr/>
        </p:nvSpPr>
        <p:spPr>
          <a:xfrm>
            <a:off x="2987824" y="1197262"/>
            <a:ext cx="413446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不能形成稳定的分散体系</a:t>
            </a:r>
          </a:p>
        </p:txBody>
      </p:sp>
      <p:sp>
        <p:nvSpPr>
          <p:cNvPr id="7" name="右箭头 6"/>
          <p:cNvSpPr/>
          <p:nvPr/>
        </p:nvSpPr>
        <p:spPr>
          <a:xfrm>
            <a:off x="4211960" y="4772448"/>
            <a:ext cx="936104" cy="297858"/>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4" name="矩形 13"/>
          <p:cNvSpPr/>
          <p:nvPr/>
        </p:nvSpPr>
        <p:spPr>
          <a:xfrm>
            <a:off x="5228202" y="4139260"/>
            <a:ext cx="2656166" cy="181588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800">
                <a:latin typeface="微软雅黑" panose="020B0503020204020204" pitchFamily="34" charset="-122"/>
                <a:ea typeface="微软雅黑" panose="020B0503020204020204" pitchFamily="34" charset="-122"/>
              </a:rPr>
              <a:t>因而使每个小颗粒都能稳</a:t>
            </a:r>
          </a:p>
          <a:p>
            <a:r>
              <a:rPr lang="zh-CN" altLang="en-US" sz="2800">
                <a:latin typeface="微软雅黑" panose="020B0503020204020204" pitchFamily="34" charset="-122"/>
                <a:ea typeface="微软雅黑" panose="020B0503020204020204" pitchFamily="34" charset="-122"/>
              </a:rPr>
              <a:t>定地分散并悬浮在介质中</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3963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70" y="3222763"/>
            <a:ext cx="2657475" cy="1533525"/>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）增溶作用</a:t>
            </a:r>
          </a:p>
        </p:txBody>
      </p:sp>
      <p:sp>
        <p:nvSpPr>
          <p:cNvPr id="3" name="流程图: 可选过程 2"/>
          <p:cNvSpPr/>
          <p:nvPr/>
        </p:nvSpPr>
        <p:spPr>
          <a:xfrm>
            <a:off x="767336" y="980637"/>
            <a:ext cx="2376264" cy="201622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在乳化剂水溶液和单体的混合物中</a:t>
            </a:r>
          </a:p>
        </p:txBody>
      </p:sp>
      <p:sp>
        <p:nvSpPr>
          <p:cNvPr id="4" name="左大括号 3"/>
          <p:cNvSpPr/>
          <p:nvPr/>
        </p:nvSpPr>
        <p:spPr>
          <a:xfrm>
            <a:off x="3230089" y="1340768"/>
            <a:ext cx="576064" cy="1584176"/>
          </a:xfrm>
          <a:prstGeom prst="leftBrace">
            <a:avLst>
              <a:gd name="adj1" fmla="val 43839"/>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1" name="流程图: 可选过程 10"/>
          <p:cNvSpPr/>
          <p:nvPr/>
        </p:nvSpPr>
        <p:spPr>
          <a:xfrm>
            <a:off x="3859451" y="782817"/>
            <a:ext cx="4798803" cy="1115901"/>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部分单体以单分子分散状态溶于水中，形成</a:t>
            </a:r>
            <a:r>
              <a:rPr lang="zh-CN" altLang="en-US" sz="2800" dirty="0">
                <a:solidFill>
                  <a:srgbClr val="FF0000"/>
                </a:solidFill>
                <a:latin typeface="微软雅黑" panose="020B0503020204020204" pitchFamily="34" charset="-122"/>
                <a:ea typeface="微软雅黑" panose="020B0503020204020204" pitchFamily="34" charset="-122"/>
              </a:rPr>
              <a:t>饱和真溶液</a:t>
            </a:r>
            <a:r>
              <a:rPr lang="zh-CN" altLang="en-US" sz="2800" dirty="0">
                <a:latin typeface="微软雅黑" panose="020B0503020204020204" pitchFamily="34" charset="-122"/>
                <a:ea typeface="微软雅黑" panose="020B0503020204020204" pitchFamily="34" charset="-122"/>
              </a:rPr>
              <a:t>。</a:t>
            </a:r>
          </a:p>
        </p:txBody>
      </p:sp>
      <p:sp>
        <p:nvSpPr>
          <p:cNvPr id="12" name="流程图: 可选过程 11"/>
          <p:cNvSpPr/>
          <p:nvPr/>
        </p:nvSpPr>
        <p:spPr>
          <a:xfrm>
            <a:off x="3869668" y="2159641"/>
            <a:ext cx="4798803" cy="1512168"/>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更多的单体</a:t>
            </a:r>
            <a:r>
              <a:rPr lang="zh-CN" altLang="en-US" sz="2800" dirty="0">
                <a:solidFill>
                  <a:srgbClr val="FF0000"/>
                </a:solidFill>
                <a:latin typeface="微软雅黑" panose="020B0503020204020204" pitchFamily="34" charset="-122"/>
                <a:ea typeface="微软雅黑" panose="020B0503020204020204" pitchFamily="34" charset="-122"/>
              </a:rPr>
              <a:t>增溶在胶束内</a:t>
            </a:r>
            <a:r>
              <a:rPr lang="zh-CN" altLang="en-US" sz="2800" dirty="0">
                <a:latin typeface="微软雅黑" panose="020B0503020204020204" pitchFamily="34" charset="-122"/>
                <a:ea typeface="微软雅黑" panose="020B0503020204020204" pitchFamily="34" charset="-122"/>
              </a:rPr>
              <a:t>，这是由于单体与胶束中心的烃基部分相似相溶所造成的。</a:t>
            </a:r>
          </a:p>
        </p:txBody>
      </p:sp>
      <p:sp>
        <p:nvSpPr>
          <p:cNvPr id="5" name="圆角矩形标注 4"/>
          <p:cNvSpPr/>
          <p:nvPr/>
        </p:nvSpPr>
        <p:spPr>
          <a:xfrm>
            <a:off x="3869668" y="4077072"/>
            <a:ext cx="4464496" cy="1584176"/>
          </a:xfrm>
          <a:prstGeom prst="wedgeRoundRectCallout">
            <a:avLst>
              <a:gd name="adj1" fmla="val -20833"/>
              <a:gd name="adj2" fmla="val -8198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这种溶解与分子级分散状态的真正溶解是不同的，故称为乳化剂的增溶作用。</a:t>
            </a:r>
          </a:p>
        </p:txBody>
      </p:sp>
      <p:sp>
        <p:nvSpPr>
          <p:cNvPr id="6" name="矩形 5"/>
          <p:cNvSpPr/>
          <p:nvPr/>
        </p:nvSpPr>
        <p:spPr>
          <a:xfrm>
            <a:off x="629454" y="3484165"/>
            <a:ext cx="2555508" cy="1569660"/>
          </a:xfrm>
          <a:prstGeom prst="rect">
            <a:avLst/>
          </a:prstGeom>
          <a:gradFill flip="none" rotWithShape="1">
            <a:gsLst>
              <a:gs pos="0">
                <a:schemeClr val="accent6">
                  <a:lumMod val="60000"/>
                  <a:lumOff val="40000"/>
                </a:schemeClr>
              </a:gs>
              <a:gs pos="50000">
                <a:schemeClr val="accent6">
                  <a:lumMod val="40000"/>
                  <a:lumOff val="60000"/>
                </a:schemeClr>
              </a:gs>
              <a:gs pos="100000">
                <a:schemeClr val="accent6">
                  <a:lumMod val="20000"/>
                  <a:lumOff val="80000"/>
                </a:schemeClr>
              </a:gs>
            </a:gsLst>
            <a:lin ang="2700000" scaled="1"/>
            <a:tileRect/>
          </a:gradFill>
        </p:spPr>
        <p:txBody>
          <a:bodyPr wrap="none">
            <a:spAutoFit/>
          </a:bodyPr>
          <a:lstStyle/>
          <a:p>
            <a:r>
              <a:rPr lang="zh-CN" altLang="en-US" sz="3200" dirty="0">
                <a:solidFill>
                  <a:srgbClr val="0000FF"/>
                </a:solidFill>
                <a:latin typeface="Arial" panose="020B0604020202020204" pitchFamily="34" charset="0"/>
                <a:ea typeface="楷体" panose="02010609060101010101" pitchFamily="49" charset="-122"/>
              </a:rPr>
              <a:t>乳化剂浓度↑ </a:t>
            </a:r>
            <a:endParaRPr lang="en-US" altLang="zh-CN" sz="3200" dirty="0">
              <a:solidFill>
                <a:srgbClr val="0000FF"/>
              </a:solidFill>
              <a:latin typeface="Arial" panose="020B0604020202020204" pitchFamily="34" charset="0"/>
              <a:ea typeface="楷体" panose="02010609060101010101" pitchFamily="49" charset="-122"/>
            </a:endParaRPr>
          </a:p>
          <a:p>
            <a:r>
              <a:rPr lang="zh-CN" altLang="en-US" sz="3200" dirty="0">
                <a:solidFill>
                  <a:srgbClr val="0000FF"/>
                </a:solidFill>
                <a:latin typeface="Arial" panose="020B0604020202020204" pitchFamily="34" charset="0"/>
                <a:ea typeface="楷体" panose="02010609060101010101" pitchFamily="49" charset="-122"/>
              </a:rPr>
              <a:t>形成的胶束↑ </a:t>
            </a:r>
            <a:endParaRPr lang="en-US" altLang="zh-CN" sz="3200" dirty="0">
              <a:solidFill>
                <a:srgbClr val="0000FF"/>
              </a:solidFill>
              <a:latin typeface="Arial" panose="020B0604020202020204" pitchFamily="34" charset="0"/>
              <a:ea typeface="楷体" panose="02010609060101010101" pitchFamily="49" charset="-122"/>
            </a:endParaRPr>
          </a:p>
          <a:p>
            <a:r>
              <a:rPr lang="zh-CN" altLang="en-US" sz="3200" dirty="0">
                <a:solidFill>
                  <a:srgbClr val="0000FF"/>
                </a:solidFill>
                <a:latin typeface="Arial" panose="020B0604020202020204" pitchFamily="34" charset="0"/>
                <a:ea typeface="楷体" panose="02010609060101010101" pitchFamily="49" charset="-122"/>
              </a:rPr>
              <a:t>增溶作用↑</a:t>
            </a:r>
          </a:p>
        </p:txBody>
      </p:sp>
      <p:sp>
        <p:nvSpPr>
          <p:cNvPr id="2" name="流程图: 可选过程 1"/>
          <p:cNvSpPr/>
          <p:nvPr/>
        </p:nvSpPr>
        <p:spPr>
          <a:xfrm>
            <a:off x="629454" y="5517232"/>
            <a:ext cx="1062226" cy="792088"/>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t>增溶</a:t>
            </a:r>
          </a:p>
        </p:txBody>
      </p:sp>
      <p:sp>
        <p:nvSpPr>
          <p:cNvPr id="7" name="不等于号 6"/>
          <p:cNvSpPr/>
          <p:nvPr/>
        </p:nvSpPr>
        <p:spPr>
          <a:xfrm>
            <a:off x="1712389" y="5625244"/>
            <a:ext cx="1440160" cy="576064"/>
          </a:xfrm>
          <a:prstGeom prst="mathNotEqua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15" name="流程图: 可选过程 14"/>
          <p:cNvSpPr/>
          <p:nvPr/>
        </p:nvSpPr>
        <p:spPr>
          <a:xfrm>
            <a:off x="3173258" y="5598959"/>
            <a:ext cx="1062226" cy="792088"/>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a:t>溶解</a:t>
            </a:r>
          </a:p>
        </p:txBody>
      </p:sp>
    </p:spTree>
    <p:extLst>
      <p:ext uri="{BB962C8B-B14F-4D97-AF65-F5344CB8AC3E}">
        <p14:creationId xmlns:p14="http://schemas.microsoft.com/office/powerpoint/2010/main" val="43278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7"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07845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）胶束的形成</a:t>
            </a:r>
          </a:p>
        </p:txBody>
      </p:sp>
      <p:sp>
        <p:nvSpPr>
          <p:cNvPr id="10" name="流程图: 可选过程 9"/>
          <p:cNvSpPr/>
          <p:nvPr/>
        </p:nvSpPr>
        <p:spPr>
          <a:xfrm>
            <a:off x="773506" y="1570139"/>
            <a:ext cx="2376264" cy="117900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a:latin typeface="微软雅黑" panose="020B0503020204020204" pitchFamily="34" charset="-122"/>
                <a:ea typeface="微软雅黑" panose="020B0503020204020204" pitchFamily="34" charset="-122"/>
              </a:rPr>
              <a:t>体系中</a:t>
            </a:r>
          </a:p>
          <a:p>
            <a:pPr algn="ctr"/>
            <a:r>
              <a:rPr lang="zh-CN" altLang="en-US" sz="2800">
                <a:latin typeface="微软雅黑" panose="020B0503020204020204" pitchFamily="34" charset="-122"/>
                <a:ea typeface="微软雅黑" panose="020B0503020204020204" pitchFamily="34" charset="-122"/>
              </a:rPr>
              <a:t>的乳化剂</a:t>
            </a:r>
            <a:endParaRPr lang="zh-CN" altLang="en-US" sz="2800" dirty="0">
              <a:latin typeface="微软雅黑" panose="020B0503020204020204" pitchFamily="34" charset="-122"/>
              <a:ea typeface="微软雅黑" panose="020B0503020204020204" pitchFamily="34" charset="-122"/>
            </a:endParaRPr>
          </a:p>
        </p:txBody>
      </p:sp>
      <p:sp>
        <p:nvSpPr>
          <p:cNvPr id="11" name="左大括号 10"/>
          <p:cNvSpPr/>
          <p:nvPr/>
        </p:nvSpPr>
        <p:spPr>
          <a:xfrm>
            <a:off x="3230089" y="1340768"/>
            <a:ext cx="576064" cy="1584176"/>
          </a:xfrm>
          <a:prstGeom prst="leftBrace">
            <a:avLst>
              <a:gd name="adj1" fmla="val 43839"/>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2" name="流程图: 可选过程 11"/>
          <p:cNvSpPr/>
          <p:nvPr/>
        </p:nvSpPr>
        <p:spPr>
          <a:xfrm>
            <a:off x="3859451" y="782817"/>
            <a:ext cx="4798803" cy="1115901"/>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a:latin typeface="微软雅黑" panose="020B0503020204020204" pitchFamily="34" charset="-122"/>
                <a:ea typeface="微软雅黑" panose="020B0503020204020204" pitchFamily="34" charset="-122"/>
              </a:rPr>
              <a:t>首先形成以单分子的形式溶解在水中形成真溶液</a:t>
            </a:r>
            <a:endParaRPr lang="zh-CN" altLang="en-US" sz="2800" dirty="0">
              <a:latin typeface="微软雅黑" panose="020B0503020204020204" pitchFamily="34" charset="-122"/>
              <a:ea typeface="微软雅黑" panose="020B0503020204020204" pitchFamily="34" charset="-122"/>
            </a:endParaRPr>
          </a:p>
        </p:txBody>
      </p:sp>
      <p:sp>
        <p:nvSpPr>
          <p:cNvPr id="13" name="流程图: 可选过程 12"/>
          <p:cNvSpPr/>
          <p:nvPr/>
        </p:nvSpPr>
        <p:spPr>
          <a:xfrm>
            <a:off x="3869668" y="2159641"/>
            <a:ext cx="4798803" cy="1512168"/>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当达到饱和浓度以后，过量的乳化剂则以胶束的形式存在</a:t>
            </a:r>
          </a:p>
        </p:txBody>
      </p:sp>
      <p:sp>
        <p:nvSpPr>
          <p:cNvPr id="14" name="圆角矩形标注 13"/>
          <p:cNvSpPr/>
          <p:nvPr/>
        </p:nvSpPr>
        <p:spPr>
          <a:xfrm>
            <a:off x="3869668" y="4077072"/>
            <a:ext cx="4950804" cy="2664296"/>
          </a:xfrm>
          <a:prstGeom prst="wedgeRoundRectCallout">
            <a:avLst>
              <a:gd name="adj1" fmla="val -20833"/>
              <a:gd name="adj2" fmla="val -8198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在胶束中增溶的单体被扩散进来的自由基引发聚合，于是就生成了乳胶粒，这就是乳胶粒生成的胶束机理。由乳化剂构成的胶束是乳胶粒的主要来源</a:t>
            </a: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57" y="2924944"/>
            <a:ext cx="2990844" cy="3384376"/>
          </a:xfrm>
          <a:prstGeom prst="rect">
            <a:avLst/>
          </a:prstGeom>
        </p:spPr>
      </p:pic>
      <p:sp>
        <p:nvSpPr>
          <p:cNvPr id="15" name="矩形 14"/>
          <p:cNvSpPr/>
          <p:nvPr/>
        </p:nvSpPr>
        <p:spPr>
          <a:xfrm>
            <a:off x="644237" y="3302267"/>
            <a:ext cx="2852063" cy="206210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none">
            <a:spAutoFit/>
          </a:bodyPr>
          <a:lstStyle/>
          <a:p>
            <a:r>
              <a:rPr lang="zh-CN" altLang="en-US" sz="3200" dirty="0">
                <a:solidFill>
                  <a:srgbClr val="C00000"/>
                </a:solidFill>
                <a:latin typeface="Arial" panose="020B0604020202020204" pitchFamily="34" charset="0"/>
                <a:ea typeface="楷体" panose="02010609060101010101" pitchFamily="49" charset="-122"/>
              </a:rPr>
              <a:t>乳化剂浓度↑ </a:t>
            </a:r>
            <a:endParaRPr lang="en-US" altLang="zh-CN" sz="3200" dirty="0">
              <a:solidFill>
                <a:srgbClr val="C00000"/>
              </a:solidFill>
              <a:latin typeface="Arial" panose="020B0604020202020204" pitchFamily="34" charset="0"/>
              <a:ea typeface="楷体" panose="02010609060101010101" pitchFamily="49" charset="-122"/>
            </a:endParaRPr>
          </a:p>
          <a:p>
            <a:r>
              <a:rPr lang="zh-CN" altLang="en-US" sz="3200" dirty="0">
                <a:solidFill>
                  <a:srgbClr val="C00000"/>
                </a:solidFill>
                <a:latin typeface="Arial" panose="020B0604020202020204" pitchFamily="34" charset="0"/>
                <a:ea typeface="楷体" panose="02010609060101010101" pitchFamily="49" charset="-122"/>
              </a:rPr>
              <a:t>胶束浓度↑</a:t>
            </a:r>
            <a:endParaRPr lang="en-US" altLang="zh-CN" sz="3200" dirty="0">
              <a:solidFill>
                <a:srgbClr val="C00000"/>
              </a:solidFill>
              <a:latin typeface="Arial" panose="020B0604020202020204" pitchFamily="34" charset="0"/>
              <a:ea typeface="楷体" panose="02010609060101010101" pitchFamily="49" charset="-122"/>
            </a:endParaRPr>
          </a:p>
          <a:p>
            <a:r>
              <a:rPr lang="zh-CN" altLang="en-US" sz="3200" dirty="0">
                <a:solidFill>
                  <a:srgbClr val="C00000"/>
                </a:solidFill>
                <a:latin typeface="Arial" panose="020B0604020202020204" pitchFamily="34" charset="0"/>
                <a:ea typeface="楷体" panose="02010609060101010101" pitchFamily="49" charset="-122"/>
              </a:rPr>
              <a:t>乳胶粒的数目↑</a:t>
            </a:r>
            <a:endParaRPr lang="en-US" altLang="zh-CN" sz="3200" dirty="0">
              <a:solidFill>
                <a:srgbClr val="C00000"/>
              </a:solidFill>
              <a:latin typeface="Arial" panose="020B0604020202020204" pitchFamily="34" charset="0"/>
              <a:ea typeface="楷体" panose="02010609060101010101" pitchFamily="49" charset="-122"/>
            </a:endParaRPr>
          </a:p>
          <a:p>
            <a:r>
              <a:rPr lang="zh-CN" altLang="en-US" sz="3200" dirty="0">
                <a:solidFill>
                  <a:srgbClr val="C00000"/>
                </a:solidFill>
                <a:latin typeface="Arial" panose="020B0604020202020204" pitchFamily="34" charset="0"/>
                <a:ea typeface="楷体" panose="02010609060101010101" pitchFamily="49" charset="-122"/>
              </a:rPr>
              <a:t>聚合反应↑</a:t>
            </a:r>
          </a:p>
        </p:txBody>
      </p:sp>
    </p:spTree>
    <p:extLst>
      <p:ext uri="{BB962C8B-B14F-4D97-AF65-F5344CB8AC3E}">
        <p14:creationId xmlns:p14="http://schemas.microsoft.com/office/powerpoint/2010/main" val="89529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）发泡</a:t>
            </a:r>
          </a:p>
        </p:txBody>
      </p:sp>
      <p:sp>
        <p:nvSpPr>
          <p:cNvPr id="2" name="矩形 1"/>
          <p:cNvSpPr/>
          <p:nvPr/>
        </p:nvSpPr>
        <p:spPr>
          <a:xfrm>
            <a:off x="624863" y="1412776"/>
            <a:ext cx="3582506" cy="523220"/>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表面张力↓，表面积↑</a:t>
            </a:r>
          </a:p>
        </p:txBody>
      </p:sp>
      <p:sp>
        <p:nvSpPr>
          <p:cNvPr id="3" name="右箭头 2"/>
          <p:cNvSpPr/>
          <p:nvPr/>
        </p:nvSpPr>
        <p:spPr>
          <a:xfrm rot="4450380">
            <a:off x="2761488" y="2402659"/>
            <a:ext cx="1172750" cy="26612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 name="矩形 3"/>
          <p:cNvSpPr/>
          <p:nvPr/>
        </p:nvSpPr>
        <p:spPr>
          <a:xfrm>
            <a:off x="1835696" y="3397054"/>
            <a:ext cx="413446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起泡（对工业是不利的）</a:t>
            </a:r>
          </a:p>
        </p:txBody>
      </p:sp>
      <p:sp>
        <p:nvSpPr>
          <p:cNvPr id="5" name="椭圆形标注 4"/>
          <p:cNvSpPr/>
          <p:nvPr/>
        </p:nvSpPr>
        <p:spPr>
          <a:xfrm>
            <a:off x="1981171" y="4437112"/>
            <a:ext cx="3648890" cy="1296144"/>
          </a:xfrm>
          <a:prstGeom prst="wedgeEllipseCallout">
            <a:avLst>
              <a:gd name="adj1" fmla="val -3267"/>
              <a:gd name="adj2" fmla="val -87878"/>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3200" dirty="0">
                <a:latin typeface="楷体" panose="02010609060101010101" pitchFamily="49" charset="-122"/>
                <a:ea typeface="楷体" panose="02010609060101010101" pitchFamily="49" charset="-122"/>
              </a:rPr>
              <a:t>加入消泡剂</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1271" y="260870"/>
            <a:ext cx="4791234" cy="3136183"/>
          </a:xfrm>
          <a:prstGeom prst="rect">
            <a:avLst/>
          </a:prstGeom>
        </p:spPr>
      </p:pic>
    </p:spTree>
    <p:extLst>
      <p:ext uri="{BB962C8B-B14F-4D97-AF65-F5344CB8AC3E}">
        <p14:creationId xmlns:p14="http://schemas.microsoft.com/office/powerpoint/2010/main" val="3067937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 乳化剂的特征参数</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 临界胶束浓度（</a:t>
            </a:r>
            <a:r>
              <a:rPr lang="en-US" altLang="zh-CN" sz="2800" dirty="0">
                <a:solidFill>
                  <a:schemeClr val="tx1"/>
                </a:solidFill>
                <a:latin typeface="楷体" panose="02010609060101010101" pitchFamily="49" charset="-122"/>
                <a:ea typeface="楷体" panose="02010609060101010101" pitchFamily="49" charset="-122"/>
              </a:rPr>
              <a:t>CMC</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Critical Micelle Concentration </a:t>
            </a:r>
            <a:r>
              <a:rPr lang="zh-CN" altLang="en-US" sz="2800" dirty="0">
                <a:solidFill>
                  <a:schemeClr val="tx1"/>
                </a:solidFill>
                <a:latin typeface="楷体" panose="02010609060101010101" pitchFamily="49" charset="-122"/>
                <a:ea typeface="楷体" panose="02010609060101010101" pitchFamily="49" charset="-122"/>
              </a:rPr>
              <a:t>）是指在一定温度下，乳化剂能够形成胶束的最低浓度，记作</a:t>
            </a:r>
            <a:r>
              <a:rPr lang="en-US" altLang="zh-CN" sz="2800" dirty="0">
                <a:solidFill>
                  <a:schemeClr val="tx1"/>
                </a:solidFill>
                <a:latin typeface="楷体" panose="02010609060101010101" pitchFamily="49" charset="-122"/>
                <a:ea typeface="楷体" panose="02010609060101010101" pitchFamily="49" charset="-122"/>
              </a:rPr>
              <a:t>CMC</a:t>
            </a:r>
            <a:r>
              <a:rPr lang="zh-CN" altLang="en-US" sz="2800"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单位：</a:t>
            </a:r>
            <a:r>
              <a:rPr lang="en-US" altLang="zh-CN" sz="2800" dirty="0" err="1">
                <a:solidFill>
                  <a:schemeClr val="tx1"/>
                </a:solidFill>
                <a:latin typeface="楷体" panose="02010609060101010101" pitchFamily="49" charset="-122"/>
                <a:ea typeface="楷体" panose="02010609060101010101" pitchFamily="49" charset="-122"/>
              </a:rPr>
              <a:t>mol</a:t>
            </a:r>
            <a:r>
              <a:rPr lang="en-US" altLang="zh-CN" sz="2800" dirty="0">
                <a:solidFill>
                  <a:schemeClr val="tx1"/>
                </a:solidFill>
                <a:latin typeface="楷体" panose="02010609060101010101" pitchFamily="49" charset="-122"/>
                <a:ea typeface="楷体" panose="02010609060101010101" pitchFamily="49" charset="-122"/>
              </a:rPr>
              <a:t>/L</a:t>
            </a:r>
            <a:r>
              <a:rPr lang="zh-CN" altLang="en-US" sz="2800" dirty="0">
                <a:solidFill>
                  <a:schemeClr val="tx1"/>
                </a:solidFill>
                <a:latin typeface="楷体" panose="02010609060101010101" pitchFamily="49" charset="-122"/>
                <a:ea typeface="楷体" panose="02010609060101010101" pitchFamily="49" charset="-122"/>
              </a:rPr>
              <a:t>（或</a:t>
            </a:r>
            <a:r>
              <a:rPr lang="en-US" altLang="zh-CN" sz="2800" dirty="0">
                <a:solidFill>
                  <a:schemeClr val="tx1"/>
                </a:solidFill>
                <a:latin typeface="楷体" panose="02010609060101010101" pitchFamily="49" charset="-122"/>
                <a:ea typeface="楷体" panose="02010609060101010101" pitchFamily="49" charset="-122"/>
              </a:rPr>
              <a:t>g/L</a:t>
            </a:r>
            <a:r>
              <a:rPr lang="zh-CN" altLang="en-US" sz="2800" dirty="0">
                <a:solidFill>
                  <a:schemeClr val="tx1"/>
                </a:solidFill>
                <a:latin typeface="楷体" panose="02010609060101010101" pitchFamily="49" charset="-122"/>
                <a:ea typeface="楷体" panose="02010609060101010101" pitchFamily="49" charset="-122"/>
              </a:rPr>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22" y="3140968"/>
            <a:ext cx="3564609" cy="3384376"/>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59" y="2924944"/>
            <a:ext cx="4527863" cy="3456384"/>
          </a:xfrm>
          <a:prstGeom prst="rect">
            <a:avLst/>
          </a:prstGeom>
        </p:spPr>
      </p:pic>
    </p:spTree>
    <p:extLst>
      <p:ext uri="{BB962C8B-B14F-4D97-AF65-F5344CB8AC3E}">
        <p14:creationId xmlns:p14="http://schemas.microsoft.com/office/powerpoint/2010/main" val="4040917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 乳化剂的特征参数</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两亲分子溶解在水中达一定浓度时，其非极性部分会</a:t>
            </a:r>
            <a:r>
              <a:rPr lang="zh-CN" altLang="en-US" sz="2800" dirty="0">
                <a:solidFill>
                  <a:srgbClr val="C00000"/>
                </a:solidFill>
                <a:latin typeface="楷体" panose="02010609060101010101" pitchFamily="49" charset="-122"/>
                <a:ea typeface="楷体" panose="02010609060101010101" pitchFamily="49" charset="-122"/>
              </a:rPr>
              <a:t>互相吸引</a:t>
            </a:r>
            <a:r>
              <a:rPr lang="zh-CN" altLang="en-US" sz="2800" dirty="0">
                <a:solidFill>
                  <a:schemeClr val="tx1"/>
                </a:solidFill>
                <a:latin typeface="楷体" panose="02010609060101010101" pitchFamily="49" charset="-122"/>
                <a:ea typeface="楷体" panose="02010609060101010101" pitchFamily="49" charset="-122"/>
              </a:rPr>
              <a:t>，从而使得分子自发形成</a:t>
            </a:r>
            <a:r>
              <a:rPr lang="zh-CN" altLang="en-US" sz="2800" dirty="0">
                <a:solidFill>
                  <a:srgbClr val="C00000"/>
                </a:solidFill>
                <a:latin typeface="楷体" panose="02010609060101010101" pitchFamily="49" charset="-122"/>
                <a:ea typeface="楷体" panose="02010609060101010101" pitchFamily="49" charset="-122"/>
              </a:rPr>
              <a:t>有序的聚集体</a:t>
            </a:r>
            <a:r>
              <a:rPr lang="zh-CN" altLang="en-US" sz="2800" dirty="0">
                <a:solidFill>
                  <a:schemeClr val="tx1"/>
                </a:solidFill>
                <a:latin typeface="楷体" panose="02010609060101010101" pitchFamily="49" charset="-122"/>
                <a:ea typeface="楷体" panose="02010609060101010101" pitchFamily="49" charset="-122"/>
              </a:rPr>
              <a:t>，使憎水基向里、亲水基向外，减小了憎水基与水分子的接触，使体系能量下降，这种多分子有序聚集体称为胶束。</a:t>
            </a: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随着亲水基不同和浓度不同，形成的胶束可呈现棒状、层状或球状等多种形状。</a:t>
            </a:r>
          </a:p>
        </p:txBody>
      </p:sp>
      <p:pic>
        <p:nvPicPr>
          <p:cNvPr id="3" name="图片 2"/>
          <p:cNvPicPr>
            <a:picLocks noChangeAspect="1"/>
          </p:cNvPicPr>
          <p:nvPr/>
        </p:nvPicPr>
        <p:blipFill>
          <a:blip r:embed="rId2"/>
          <a:stretch>
            <a:fillRect/>
          </a:stretch>
        </p:blipFill>
        <p:spPr>
          <a:xfrm>
            <a:off x="629454" y="4254114"/>
            <a:ext cx="2396872" cy="227123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4365104"/>
            <a:ext cx="2448272" cy="1947275"/>
          </a:xfrm>
          <a:prstGeom prst="rect">
            <a:avLst/>
          </a:prstGeom>
        </p:spPr>
      </p:pic>
    </p:spTree>
    <p:extLst>
      <p:ext uri="{BB962C8B-B14F-4D97-AF65-F5344CB8AC3E}">
        <p14:creationId xmlns:p14="http://schemas.microsoft.com/office/powerpoint/2010/main" val="3042955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相关内容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乳液聚合的优点</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Wingdings" panose="05000000000000000000" pitchFamily="2" charset="2"/>
              <a:buChar char="ü"/>
            </a:pPr>
            <a:r>
              <a:rPr kumimoji="1" lang="zh-CN" altLang="en-US" sz="2800" dirty="0">
                <a:solidFill>
                  <a:srgbClr val="FF3300"/>
                </a:solidFill>
                <a:latin typeface="楷体" panose="02010609060101010101" pitchFamily="49" charset="-122"/>
                <a:ea typeface="楷体" panose="02010609060101010101" pitchFamily="49" charset="-122"/>
              </a:rPr>
              <a:t>以水作分散介质</a:t>
            </a:r>
            <a:r>
              <a:rPr kumimoji="1" lang="zh-CN" altLang="en-US" sz="2800" dirty="0">
                <a:latin typeface="楷体" panose="02010609060101010101" pitchFamily="49" charset="-122"/>
                <a:ea typeface="楷体" panose="02010609060101010101" pitchFamily="49" charset="-122"/>
              </a:rPr>
              <a:t>，价廉安全，比热较高，乳液粘度低，有利于搅拌传热和管道输送，便于连续操作。同时生产灵活，操作方便，可连续可间歇。</a:t>
            </a:r>
          </a:p>
          <a:p>
            <a:pPr marL="457200" indent="-457200">
              <a:spcBef>
                <a:spcPts val="600"/>
              </a:spcBef>
              <a:buClr>
                <a:srgbClr val="0000FF"/>
              </a:buClr>
              <a:buFont typeface="Wingdings" panose="05000000000000000000" pitchFamily="2" charset="2"/>
              <a:buChar char="ü"/>
            </a:pPr>
            <a:r>
              <a:rPr kumimoji="1" lang="zh-CN" altLang="en-US" sz="2800" dirty="0">
                <a:solidFill>
                  <a:srgbClr val="FF3300"/>
                </a:solidFill>
                <a:latin typeface="楷体" panose="02010609060101010101" pitchFamily="49" charset="-122"/>
                <a:ea typeface="楷体" panose="02010609060101010101" pitchFamily="49" charset="-122"/>
              </a:rPr>
              <a:t>聚合速率快</a:t>
            </a:r>
            <a:r>
              <a:rPr kumimoji="1" lang="zh-CN" altLang="en-US" sz="2800" dirty="0">
                <a:solidFill>
                  <a:srgbClr val="FF0000"/>
                </a:solidFill>
                <a:latin typeface="楷体" panose="02010609060101010101" pitchFamily="49" charset="-122"/>
                <a:ea typeface="楷体" panose="02010609060101010101" pitchFamily="49" charset="-122"/>
              </a:rPr>
              <a:t>，同时产物分子量高</a:t>
            </a:r>
            <a:r>
              <a:rPr kumimoji="1" lang="zh-CN" altLang="en-US" sz="2800" dirty="0">
                <a:latin typeface="楷体" panose="02010609060101010101" pitchFamily="49" charset="-122"/>
                <a:ea typeface="楷体" panose="02010609060101010101" pitchFamily="49" charset="-122"/>
              </a:rPr>
              <a:t>，可在较低的温度下聚合</a:t>
            </a:r>
            <a:endParaRPr kumimoji="1" lang="en-US" altLang="zh-CN" sz="2800" dirty="0">
              <a:latin typeface="楷体" panose="02010609060101010101" pitchFamily="49" charset="-122"/>
              <a:ea typeface="楷体" panose="02010609060101010101" pitchFamily="49" charset="-122"/>
            </a:endParaRPr>
          </a:p>
          <a:p>
            <a:pPr marL="457200" indent="-457200">
              <a:spcBef>
                <a:spcPts val="600"/>
              </a:spcBef>
              <a:buClr>
                <a:srgbClr val="0000FF"/>
              </a:buClr>
              <a:buFont typeface="Wingdings" panose="05000000000000000000" pitchFamily="2" charset="2"/>
              <a:buChar char="ü"/>
            </a:pPr>
            <a:r>
              <a:rPr kumimoji="1" lang="zh-CN" altLang="en-US" sz="2800" dirty="0">
                <a:latin typeface="楷体" panose="02010609060101010101" pitchFamily="49" charset="-122"/>
                <a:ea typeface="楷体" panose="02010609060101010101" pitchFamily="49" charset="-122"/>
              </a:rPr>
              <a:t>可直接应用的胶乳，如水乳漆，粘结剂，纸张、皮革、织物表面处理剂更宜采用乳液聚合。乳液聚合物的粒径小。</a:t>
            </a:r>
          </a:p>
          <a:p>
            <a:pPr marL="457200" indent="-457200">
              <a:spcBef>
                <a:spcPts val="600"/>
              </a:spcBef>
              <a:buClr>
                <a:srgbClr val="0000FF"/>
              </a:buClr>
              <a:buFont typeface="Wingdings" panose="05000000000000000000" pitchFamily="2" charset="2"/>
              <a:buChar char="ü"/>
            </a:pPr>
            <a:r>
              <a:rPr kumimoji="1" lang="zh-CN" altLang="en-US" sz="2800" dirty="0">
                <a:latin typeface="楷体" panose="02010609060101010101" pitchFamily="49" charset="-122"/>
                <a:ea typeface="楷体" panose="02010609060101010101" pitchFamily="49" charset="-122"/>
              </a:rPr>
              <a:t>不使用有机溶剂，干燥中不会发生火灾，无毒，不会污染大气</a:t>
            </a:r>
            <a:endParaRPr lang="en-US" altLang="zh-CN" sz="28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28812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a:blip r:embed="rId2"/>
          <a:stretch>
            <a:fillRect/>
          </a:stretch>
        </p:blipFill>
        <p:spPr>
          <a:xfrm>
            <a:off x="683568" y="620688"/>
            <a:ext cx="1805963" cy="2118315"/>
          </a:xfrm>
          <a:prstGeom prst="rect">
            <a:avLst/>
          </a:prstGeom>
        </p:spPr>
      </p:pic>
      <p:pic>
        <p:nvPicPr>
          <p:cNvPr id="3" name="图片 2"/>
          <p:cNvPicPr>
            <a:picLocks noChangeAspect="1"/>
          </p:cNvPicPr>
          <p:nvPr/>
        </p:nvPicPr>
        <p:blipFill>
          <a:blip r:embed="rId3"/>
          <a:stretch>
            <a:fillRect/>
          </a:stretch>
        </p:blipFill>
        <p:spPr>
          <a:xfrm>
            <a:off x="3275856" y="620688"/>
            <a:ext cx="1834359" cy="2163748"/>
          </a:xfrm>
          <a:prstGeom prst="rect">
            <a:avLst/>
          </a:prstGeom>
        </p:spPr>
      </p:pic>
      <p:pic>
        <p:nvPicPr>
          <p:cNvPr id="4" name="图片 3"/>
          <p:cNvPicPr>
            <a:picLocks noChangeAspect="1"/>
          </p:cNvPicPr>
          <p:nvPr/>
        </p:nvPicPr>
        <p:blipFill>
          <a:blip r:embed="rId4"/>
          <a:stretch>
            <a:fillRect/>
          </a:stretch>
        </p:blipFill>
        <p:spPr>
          <a:xfrm>
            <a:off x="6279282" y="620688"/>
            <a:ext cx="1851396" cy="2152390"/>
          </a:xfrm>
          <a:prstGeom prst="rect">
            <a:avLst/>
          </a:prstGeom>
        </p:spPr>
      </p:pic>
      <p:sp>
        <p:nvSpPr>
          <p:cNvPr id="5" name="矩形 4"/>
          <p:cNvSpPr/>
          <p:nvPr/>
        </p:nvSpPr>
        <p:spPr>
          <a:xfrm>
            <a:off x="3090405" y="2716392"/>
            <a:ext cx="3416320"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表面活性剂浓度变大</a:t>
            </a:r>
          </a:p>
        </p:txBody>
      </p:sp>
      <p:sp>
        <p:nvSpPr>
          <p:cNvPr id="6" name="右箭头 5"/>
          <p:cNvSpPr/>
          <p:nvPr/>
        </p:nvSpPr>
        <p:spPr>
          <a:xfrm>
            <a:off x="683568" y="3174976"/>
            <a:ext cx="7684044" cy="15888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7" name="矩形 6"/>
          <p:cNvSpPr/>
          <p:nvPr/>
        </p:nvSpPr>
        <p:spPr>
          <a:xfrm>
            <a:off x="670677" y="3533539"/>
            <a:ext cx="2138069" cy="2246769"/>
          </a:xfrm>
          <a:prstGeom prst="rect">
            <a:avLst/>
          </a:prstGeom>
        </p:spPr>
        <p:txBody>
          <a:bodyPr wrap="square">
            <a:spAutoFit/>
          </a:bodyPr>
          <a:lstStyle/>
          <a:p>
            <a:r>
              <a:rPr lang="zh-CN" altLang="en-US" sz="2800" dirty="0">
                <a:latin typeface="楷体" panose="02010609060101010101" pitchFamily="49" charset="-122"/>
                <a:ea typeface="楷体" panose="02010609060101010101" pitchFamily="49" charset="-122"/>
              </a:rPr>
              <a:t>C &lt; CMC</a:t>
            </a:r>
          </a:p>
          <a:p>
            <a:r>
              <a:rPr lang="zh-CN" altLang="en-US" sz="2800" dirty="0">
                <a:latin typeface="楷体" panose="02010609060101010101" pitchFamily="49" charset="-122"/>
                <a:ea typeface="楷体" panose="02010609060101010101" pitchFamily="49" charset="-122"/>
              </a:rPr>
              <a:t>分子在溶液表面定向排列，表面张力迅速降低</a:t>
            </a:r>
          </a:p>
        </p:txBody>
      </p:sp>
      <p:sp>
        <p:nvSpPr>
          <p:cNvPr id="14" name="矩形 13"/>
          <p:cNvSpPr/>
          <p:nvPr/>
        </p:nvSpPr>
        <p:spPr>
          <a:xfrm>
            <a:off x="3002334" y="3529586"/>
            <a:ext cx="2591743" cy="2677656"/>
          </a:xfrm>
          <a:prstGeom prst="rect">
            <a:avLst/>
          </a:prstGeom>
        </p:spPr>
        <p:txBody>
          <a:bodyPr wrap="square">
            <a:spAutoFit/>
          </a:bodyPr>
          <a:lstStyle/>
          <a:p>
            <a:r>
              <a:rPr lang="en-US" altLang="zh-CN" sz="2800" dirty="0">
                <a:latin typeface="楷体" panose="02010609060101010101" pitchFamily="49" charset="-122"/>
                <a:ea typeface="楷体" panose="02010609060101010101" pitchFamily="49" charset="-122"/>
              </a:rPr>
              <a:t>C </a:t>
            </a: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CMC</a:t>
            </a:r>
          </a:p>
          <a:p>
            <a:r>
              <a:rPr lang="zh-CN" altLang="en-US" sz="2800" dirty="0">
                <a:latin typeface="楷体" panose="02010609060101010101" pitchFamily="49" charset="-122"/>
                <a:ea typeface="楷体" panose="02010609060101010101" pitchFamily="49" charset="-122"/>
              </a:rPr>
              <a:t>溶液表面定向排列已经饱和，表面张力达到最小值。开始形成小胶束</a:t>
            </a:r>
          </a:p>
        </p:txBody>
      </p:sp>
      <p:sp>
        <p:nvSpPr>
          <p:cNvPr id="13" name="矩形 12"/>
          <p:cNvSpPr/>
          <p:nvPr/>
        </p:nvSpPr>
        <p:spPr>
          <a:xfrm>
            <a:off x="5819894" y="3398074"/>
            <a:ext cx="3115268" cy="3108543"/>
          </a:xfrm>
          <a:prstGeom prst="rect">
            <a:avLst/>
          </a:prstGeom>
        </p:spPr>
        <p:txBody>
          <a:bodyPr wrap="square">
            <a:spAutoFit/>
          </a:bodyPr>
          <a:lstStyle/>
          <a:p>
            <a:r>
              <a:rPr lang="en-US" altLang="zh-CN" sz="2800" dirty="0">
                <a:latin typeface="楷体" panose="02010609060101010101" pitchFamily="49" charset="-122"/>
                <a:ea typeface="楷体" panose="02010609060101010101" pitchFamily="49" charset="-122"/>
              </a:rPr>
              <a:t>C &gt; CMC</a:t>
            </a:r>
          </a:p>
          <a:p>
            <a:r>
              <a:rPr lang="zh-CN" altLang="en-US" sz="2800" dirty="0">
                <a:latin typeface="楷体" panose="02010609060101010101" pitchFamily="49" charset="-122"/>
                <a:ea typeface="楷体" panose="02010609060101010101" pitchFamily="49" charset="-122"/>
              </a:rPr>
              <a:t>溶液中的分子的憎水基相互吸引，分子自发聚集，形成球状、层状胶束，将憎水基埋在胶束</a:t>
            </a:r>
          </a:p>
          <a:p>
            <a:r>
              <a:rPr lang="zh-CN" altLang="en-US" sz="2800" dirty="0">
                <a:latin typeface="楷体" panose="02010609060101010101" pitchFamily="49" charset="-122"/>
                <a:ea typeface="楷体" panose="02010609060101010101" pitchFamily="49" charset="-122"/>
              </a:rPr>
              <a:t>内部</a:t>
            </a:r>
          </a:p>
        </p:txBody>
      </p:sp>
      <p:sp>
        <p:nvSpPr>
          <p:cNvPr id="8" name="矩形 7"/>
          <p:cNvSpPr/>
          <p:nvPr/>
        </p:nvSpPr>
        <p:spPr>
          <a:xfrm>
            <a:off x="490516" y="6251678"/>
            <a:ext cx="5449635" cy="400110"/>
          </a:xfrm>
          <a:prstGeom prst="rect">
            <a:avLst/>
          </a:prstGeom>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应选择CMC较小的乳化剂，可以节省乳化剂</a:t>
            </a:r>
          </a:p>
        </p:txBody>
      </p:sp>
    </p:spTree>
    <p:extLst>
      <p:ext uri="{BB962C8B-B14F-4D97-AF65-F5344CB8AC3E}">
        <p14:creationId xmlns:p14="http://schemas.microsoft.com/office/powerpoint/2010/main" val="1518628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07504" y="260871"/>
            <a:ext cx="864096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400" dirty="0">
                <a:latin typeface="楷体" panose="02010609060101010101" pitchFamily="49" charset="-122"/>
                <a:ea typeface="楷体" panose="02010609060101010101" pitchFamily="49" charset="-122"/>
                <a:cs typeface="Arial" panose="020B0604020202020204" pitchFamily="34" charset="0"/>
              </a:rPr>
              <a:t>亲水亲油平衡值（</a:t>
            </a:r>
            <a:r>
              <a:rPr lang="en-US" altLang="zh-CN" sz="2400" dirty="0">
                <a:latin typeface="楷体" panose="02010609060101010101" pitchFamily="49" charset="-122"/>
                <a:ea typeface="楷体" panose="02010609060101010101" pitchFamily="49" charset="-122"/>
                <a:cs typeface="Arial" panose="020B0604020202020204" pitchFamily="34" charset="0"/>
              </a:rPr>
              <a:t>HLB</a:t>
            </a:r>
            <a:r>
              <a:rPr lang="zh-CN" altLang="en-US" sz="2400" dirty="0">
                <a:latin typeface="楷体" panose="02010609060101010101" pitchFamily="49" charset="-122"/>
                <a:ea typeface="楷体" panose="02010609060101010101" pitchFamily="49" charset="-122"/>
                <a:cs typeface="Arial" panose="020B0604020202020204" pitchFamily="34" charset="0"/>
              </a:rPr>
              <a:t>，</a:t>
            </a:r>
            <a:r>
              <a:rPr lang="en-US" altLang="zh-CN" sz="2400" dirty="0" err="1">
                <a:latin typeface="楷体" panose="02010609060101010101" pitchFamily="49" charset="-122"/>
                <a:ea typeface="楷体" panose="02010609060101010101" pitchFamily="49" charset="-122"/>
                <a:cs typeface="Arial" panose="020B0604020202020204" pitchFamily="34" charset="0"/>
              </a:rPr>
              <a:t>hydrophile-lipophile</a:t>
            </a:r>
            <a:r>
              <a:rPr lang="en-US" altLang="zh-CN" sz="2400" dirty="0">
                <a:latin typeface="楷体" panose="02010609060101010101" pitchFamily="49" charset="-122"/>
                <a:ea typeface="楷体" panose="02010609060101010101" pitchFamily="49" charset="-122"/>
                <a:cs typeface="Arial" panose="020B0604020202020204" pitchFamily="34" charset="0"/>
              </a:rPr>
              <a:t> balance </a:t>
            </a:r>
            <a:r>
              <a:rPr lang="zh-CN" altLang="en-US" sz="2400" dirty="0">
                <a:latin typeface="楷体" panose="02010609060101010101" pitchFamily="49" charset="-122"/>
                <a:ea typeface="楷体" panose="02010609060101010101" pitchFamily="49" charset="-122"/>
                <a:cs typeface="Arial" panose="020B0604020202020204" pitchFamily="34" charset="0"/>
              </a:rPr>
              <a:t>）</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是衡量乳化剂亲油基和亲水基对性能的贡献。</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每一种表面活性剂都具有某一特定的</a:t>
            </a:r>
            <a:r>
              <a:rPr lang="en-US" altLang="zh-CN" sz="2800" b="1" dirty="0">
                <a:solidFill>
                  <a:schemeClr val="tx1"/>
                </a:solidFill>
                <a:latin typeface="楷体" panose="02010609060101010101" pitchFamily="49" charset="-122"/>
                <a:ea typeface="楷体" panose="02010609060101010101" pitchFamily="49" charset="-122"/>
              </a:rPr>
              <a:t>HLB</a:t>
            </a:r>
            <a:r>
              <a:rPr lang="zh-CN" altLang="en-US" sz="2800" b="1" dirty="0">
                <a:solidFill>
                  <a:schemeClr val="tx1"/>
                </a:solidFill>
                <a:latin typeface="楷体" panose="02010609060101010101" pitchFamily="49" charset="-122"/>
                <a:ea typeface="楷体" panose="02010609060101010101" pitchFamily="49" charset="-122"/>
              </a:rPr>
              <a:t>值。其值愈大，表示其亲水性愈强。其值愈小，表示其亲油性愈强。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2515654"/>
            <a:ext cx="2304256" cy="4081475"/>
          </a:xfrm>
          <a:prstGeom prst="rect">
            <a:avLst/>
          </a:prstGeom>
        </p:spPr>
      </p:pic>
    </p:spTree>
    <p:extLst>
      <p:ext uri="{BB962C8B-B14F-4D97-AF65-F5344CB8AC3E}">
        <p14:creationId xmlns:p14="http://schemas.microsoft.com/office/powerpoint/2010/main" val="10382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07504" y="260871"/>
            <a:ext cx="864096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400" dirty="0">
                <a:latin typeface="楷体" panose="02010609060101010101" pitchFamily="49" charset="-122"/>
                <a:ea typeface="楷体" panose="02010609060101010101" pitchFamily="49" charset="-122"/>
                <a:cs typeface="Arial" panose="020B0604020202020204" pitchFamily="34" charset="0"/>
              </a:rPr>
              <a:t>亲水亲油平衡值（</a:t>
            </a:r>
            <a:r>
              <a:rPr lang="en-US" altLang="zh-CN" sz="2400" dirty="0">
                <a:latin typeface="楷体" panose="02010609060101010101" pitchFamily="49" charset="-122"/>
                <a:ea typeface="楷体" panose="02010609060101010101" pitchFamily="49" charset="-122"/>
                <a:cs typeface="Arial" panose="020B0604020202020204" pitchFamily="34" charset="0"/>
              </a:rPr>
              <a:t>HLB</a:t>
            </a:r>
            <a:r>
              <a:rPr lang="zh-CN" altLang="en-US" sz="2400" dirty="0">
                <a:latin typeface="楷体" panose="02010609060101010101" pitchFamily="49" charset="-122"/>
                <a:ea typeface="楷体" panose="02010609060101010101" pitchFamily="49" charset="-122"/>
                <a:cs typeface="Arial" panose="020B0604020202020204" pitchFamily="34" charset="0"/>
              </a:rPr>
              <a:t>，</a:t>
            </a:r>
            <a:r>
              <a:rPr lang="en-US" altLang="zh-CN" sz="2400" dirty="0" err="1">
                <a:latin typeface="楷体" panose="02010609060101010101" pitchFamily="49" charset="-122"/>
                <a:ea typeface="楷体" panose="02010609060101010101" pitchFamily="49" charset="-122"/>
                <a:cs typeface="Arial" panose="020B0604020202020204" pitchFamily="34" charset="0"/>
              </a:rPr>
              <a:t>hydrophile-lipophile</a:t>
            </a:r>
            <a:r>
              <a:rPr lang="en-US" altLang="zh-CN" sz="2400" dirty="0">
                <a:latin typeface="楷体" panose="02010609060101010101" pitchFamily="49" charset="-122"/>
                <a:ea typeface="楷体" panose="02010609060101010101" pitchFamily="49" charset="-122"/>
                <a:cs typeface="Arial" panose="020B0604020202020204" pitchFamily="34" charset="0"/>
              </a:rPr>
              <a:t> balance </a:t>
            </a:r>
            <a:r>
              <a:rPr lang="zh-CN" altLang="en-US" sz="2400" dirty="0">
                <a:latin typeface="楷体" panose="02010609060101010101" pitchFamily="49" charset="-122"/>
                <a:ea typeface="楷体" panose="02010609060101010101" pitchFamily="49" charset="-122"/>
                <a:cs typeface="Arial" panose="020B0604020202020204" pitchFamily="34" charset="0"/>
              </a:rPr>
              <a:t>）</a:t>
            </a:r>
          </a:p>
        </p:txBody>
      </p:sp>
      <mc:AlternateContent xmlns:mc="http://schemas.openxmlformats.org/markup-compatibility/2006" xmlns:a14="http://schemas.microsoft.com/office/drawing/2010/main">
        <mc:Choice Requires="a14">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对非离子型的表面活性剂，</a:t>
                </a:r>
                <a:r>
                  <a:rPr lang="en-US" altLang="zh-CN" sz="2800" b="1" dirty="0">
                    <a:solidFill>
                      <a:schemeClr val="tx1"/>
                    </a:solidFill>
                    <a:latin typeface="楷体" panose="02010609060101010101" pitchFamily="49" charset="-122"/>
                    <a:ea typeface="楷体" panose="02010609060101010101" pitchFamily="49" charset="-122"/>
                  </a:rPr>
                  <a:t>HLB</a:t>
                </a:r>
                <a:r>
                  <a:rPr lang="zh-CN" altLang="en-US" sz="2800" b="1" dirty="0">
                    <a:solidFill>
                      <a:schemeClr val="tx1"/>
                    </a:solidFill>
                    <a:latin typeface="楷体" panose="02010609060101010101" pitchFamily="49" charset="-122"/>
                    <a:ea typeface="楷体" panose="02010609060101010101" pitchFamily="49" charset="-122"/>
                  </a:rPr>
                  <a:t>的计算公式为：</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14:m>
                  <m:oMath xmlns:m="http://schemas.openxmlformats.org/officeDocument/2006/math">
                    <m:r>
                      <a:rPr lang="en-US" altLang="zh-CN" sz="2800" b="0" i="1" smtClean="0">
                        <a:solidFill>
                          <a:schemeClr val="tx1"/>
                        </a:solidFill>
                        <a:latin typeface="Cambria Math" panose="02040503050406030204" pitchFamily="18" charset="0"/>
                        <a:ea typeface="楷体" panose="02010609060101010101" pitchFamily="49" charset="-122"/>
                      </a:rPr>
                      <m:t>𝐻𝐿𝐵</m:t>
                    </m:r>
                    <m:r>
                      <a:rPr lang="en-US" altLang="zh-CN" sz="2800" b="0" i="1" smtClean="0">
                        <a:solidFill>
                          <a:schemeClr val="tx1"/>
                        </a:solidFill>
                        <a:latin typeface="Cambria Math" panose="02040503050406030204" pitchFamily="18" charset="0"/>
                        <a:ea typeface="楷体" panose="02010609060101010101" pitchFamily="49" charset="-122"/>
                      </a:rPr>
                      <m:t>=</m:t>
                    </m:r>
                    <m:f>
                      <m:fPr>
                        <m:ctrlPr>
                          <a:rPr lang="en-US" altLang="zh-CN" sz="2800" b="0" i="1" smtClean="0">
                            <a:solidFill>
                              <a:schemeClr val="tx1"/>
                            </a:solidFill>
                            <a:latin typeface="Cambria Math" panose="02040503050406030204" pitchFamily="18" charset="0"/>
                            <a:ea typeface="楷体" panose="02010609060101010101" pitchFamily="49" charset="-122"/>
                          </a:rPr>
                        </m:ctrlPr>
                      </m:fPr>
                      <m:num>
                        <m:r>
                          <a:rPr lang="zh-CN" altLang="en-US" sz="2800" i="1">
                            <a:solidFill>
                              <a:schemeClr val="tx1"/>
                            </a:solidFill>
                            <a:latin typeface="Cambria Math" panose="02040503050406030204" pitchFamily="18" charset="0"/>
                            <a:ea typeface="楷体" panose="02010609060101010101" pitchFamily="49" charset="-122"/>
                          </a:rPr>
                          <m:t>亲水基质量</m:t>
                        </m:r>
                      </m:num>
                      <m:den>
                        <m:r>
                          <a:rPr lang="zh-CN" altLang="en-US" sz="2800" i="1">
                            <a:solidFill>
                              <a:schemeClr val="tx1"/>
                            </a:solidFill>
                            <a:latin typeface="Cambria Math" panose="02040503050406030204" pitchFamily="18" charset="0"/>
                            <a:ea typeface="楷体" panose="02010609060101010101" pitchFamily="49" charset="-122"/>
                          </a:rPr>
                          <m:t>亲水基质量</m:t>
                        </m:r>
                        <m:r>
                          <a:rPr lang="en-US" altLang="zh-CN" sz="2800" i="1">
                            <a:solidFill>
                              <a:schemeClr val="tx1"/>
                            </a:solidFill>
                            <a:latin typeface="Cambria Math" panose="02040503050406030204" pitchFamily="18" charset="0"/>
                            <a:ea typeface="楷体" panose="02010609060101010101" pitchFamily="49" charset="-122"/>
                          </a:rPr>
                          <m:t>+</m:t>
                        </m:r>
                        <m:r>
                          <a:rPr lang="zh-CN" altLang="en-US" sz="2800" i="1">
                            <a:solidFill>
                              <a:schemeClr val="tx1"/>
                            </a:solidFill>
                            <a:latin typeface="Cambria Math" panose="02040503050406030204" pitchFamily="18" charset="0"/>
                            <a:ea typeface="楷体" panose="02010609060101010101" pitchFamily="49" charset="-122"/>
                          </a:rPr>
                          <m:t>憎水基质量</m:t>
                        </m:r>
                      </m:den>
                    </m:f>
                    <m:r>
                      <a:rPr lang="en-US" altLang="zh-CN" sz="2800" b="0" i="1" smtClean="0">
                        <a:solidFill>
                          <a:schemeClr val="tx1"/>
                        </a:solidFill>
                        <a:latin typeface="Cambria Math" panose="02040503050406030204" pitchFamily="18" charset="0"/>
                        <a:ea typeface="Cambria Math" panose="02040503050406030204" pitchFamily="18" charset="0"/>
                      </a:rPr>
                      <m:t>×20</m:t>
                    </m:r>
                  </m:oMath>
                </a14:m>
                <a:endParaRPr lang="zh-CN" altLang="en-US"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对其它类型的表面活性剂，</a:t>
                </a:r>
                <a:r>
                  <a:rPr lang="en-US" altLang="zh-CN" sz="2800" b="1" dirty="0">
                    <a:solidFill>
                      <a:schemeClr val="tx1"/>
                    </a:solidFill>
                    <a:latin typeface="楷体" panose="02010609060101010101" pitchFamily="49" charset="-122"/>
                    <a:ea typeface="楷体" panose="02010609060101010101" pitchFamily="49" charset="-122"/>
                  </a:rPr>
                  <a:t>HLB</a:t>
                </a:r>
                <a:r>
                  <a:rPr lang="zh-CN" altLang="en-US" sz="2800" b="1" dirty="0">
                    <a:solidFill>
                      <a:schemeClr val="tx1"/>
                    </a:solidFill>
                    <a:latin typeface="楷体" panose="02010609060101010101" pitchFamily="49" charset="-122"/>
                    <a:ea typeface="楷体" panose="02010609060101010101" pitchFamily="49" charset="-122"/>
                  </a:rPr>
                  <a:t>可用</a:t>
                </a:r>
                <a:r>
                  <a:rPr lang="en-US" altLang="zh-CN" sz="2800" b="1" dirty="0">
                    <a:solidFill>
                      <a:schemeClr val="tx1"/>
                    </a:solidFill>
                    <a:latin typeface="楷体" panose="02010609060101010101" pitchFamily="49" charset="-122"/>
                    <a:ea typeface="楷体" panose="02010609060101010101" pitchFamily="49" charset="-122"/>
                  </a:rPr>
                  <a:t>Davies </a:t>
                </a:r>
                <a:r>
                  <a:rPr lang="zh-CN" altLang="en-US" sz="2800" b="1" dirty="0">
                    <a:solidFill>
                      <a:schemeClr val="tx1"/>
                    </a:solidFill>
                    <a:latin typeface="楷体" panose="02010609060101010101" pitchFamily="49" charset="-122"/>
                    <a:ea typeface="楷体" panose="02010609060101010101" pitchFamily="49" charset="-122"/>
                  </a:rPr>
                  <a:t>的方法（</a:t>
                </a:r>
                <a:r>
                  <a:rPr lang="en-US" altLang="zh-CN" sz="2800" b="1" dirty="0">
                    <a:solidFill>
                      <a:schemeClr val="tx1"/>
                    </a:solidFill>
                    <a:latin typeface="楷体" panose="02010609060101010101" pitchFamily="49" charset="-122"/>
                    <a:ea typeface="楷体" panose="02010609060101010101" pitchFamily="49" charset="-122"/>
                  </a:rPr>
                  <a:t>1957</a:t>
                </a:r>
                <a:r>
                  <a:rPr lang="zh-CN" altLang="en-US" sz="2800" b="1" dirty="0">
                    <a:solidFill>
                      <a:schemeClr val="tx1"/>
                    </a:solidFill>
                    <a:latin typeface="楷体" panose="02010609060101010101" pitchFamily="49" charset="-122"/>
                    <a:ea typeface="楷体" panose="02010609060101010101" pitchFamily="49" charset="-122"/>
                  </a:rPr>
                  <a:t>）：</a:t>
                </a:r>
              </a:p>
              <a:p>
                <a:pPr marL="457200" indent="-457200">
                  <a:lnSpc>
                    <a:spcPct val="150000"/>
                  </a:lnSpc>
                  <a:spcBef>
                    <a:spcPts val="600"/>
                  </a:spcBef>
                  <a:buClr>
                    <a:srgbClr val="002060"/>
                  </a:buClr>
                  <a:buFont typeface="Wingdings" panose="05000000000000000000" pitchFamily="2" charset="2"/>
                  <a:buChar char="u"/>
                </a:pPr>
                <a:r>
                  <a:rPr lang="en-US" altLang="zh-CN" sz="2800" b="1" dirty="0">
                    <a:solidFill>
                      <a:schemeClr val="tx1"/>
                    </a:solidFill>
                    <a:latin typeface="楷体" panose="02010609060101010101" pitchFamily="49" charset="-122"/>
                    <a:ea typeface="楷体" panose="02010609060101010101" pitchFamily="49" charset="-122"/>
                  </a:rPr>
                  <a:t>HLB=7+∑</a:t>
                </a:r>
                <a:r>
                  <a:rPr lang="zh-CN" altLang="en-US" sz="2800" b="1" dirty="0">
                    <a:solidFill>
                      <a:schemeClr val="tx1"/>
                    </a:solidFill>
                    <a:latin typeface="楷体" panose="02010609060101010101" pitchFamily="49" charset="-122"/>
                    <a:ea typeface="楷体" panose="02010609060101010101" pitchFamily="49" charset="-122"/>
                  </a:rPr>
                  <a:t>（亲水的基团常数 ）－∑（亲油的基团常数 ）</a:t>
                </a:r>
              </a:p>
            </p:txBody>
          </p:sp>
        </mc:Choice>
        <mc:Fallback xmlns="">
          <p:sp>
            <p:nvSpPr>
              <p:cNvPr id="9" name="对角圆角矩形 8"/>
              <p:cNvSpPr>
                <a:spLocks noRot="1" noChangeAspect="1" noMove="1" noResize="1" noEditPoints="1" noAdjustHandles="1" noChangeArrowheads="1" noChangeShapeType="1" noTextEdit="1"/>
              </p:cNvSpPr>
              <p:nvPr/>
            </p:nvSpPr>
            <p:spPr>
              <a:xfrm>
                <a:off x="683568" y="836712"/>
                <a:ext cx="8064896" cy="5688632"/>
              </a:xfrm>
              <a:prstGeom prst="round2DiagRect">
                <a:avLst/>
              </a:prstGeom>
              <a:blipFill rotWithShape="0">
                <a:blip r:embed="rId2"/>
                <a:stretch>
                  <a:fillRect b="-6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413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07504" y="260871"/>
            <a:ext cx="864096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400" dirty="0">
                <a:latin typeface="楷体" panose="02010609060101010101" pitchFamily="49" charset="-122"/>
                <a:ea typeface="楷体" panose="02010609060101010101" pitchFamily="49" charset="-122"/>
                <a:cs typeface="Arial" panose="020B0604020202020204" pitchFamily="34" charset="0"/>
              </a:rPr>
              <a:t>亲水亲油平衡值（</a:t>
            </a:r>
            <a:r>
              <a:rPr lang="en-US" altLang="zh-CN" sz="2400" dirty="0">
                <a:latin typeface="楷体" panose="02010609060101010101" pitchFamily="49" charset="-122"/>
                <a:ea typeface="楷体" panose="02010609060101010101" pitchFamily="49" charset="-122"/>
                <a:cs typeface="Arial" panose="020B0604020202020204" pitchFamily="34" charset="0"/>
              </a:rPr>
              <a:t>HLB</a:t>
            </a:r>
            <a:r>
              <a:rPr lang="zh-CN" altLang="en-US" sz="2400" dirty="0">
                <a:latin typeface="楷体" panose="02010609060101010101" pitchFamily="49" charset="-122"/>
                <a:ea typeface="楷体" panose="02010609060101010101" pitchFamily="49" charset="-122"/>
                <a:cs typeface="Arial" panose="020B0604020202020204" pitchFamily="34" charset="0"/>
              </a:rPr>
              <a:t>，</a:t>
            </a:r>
            <a:r>
              <a:rPr lang="en-US" altLang="zh-CN" sz="2400" dirty="0" err="1">
                <a:latin typeface="楷体" panose="02010609060101010101" pitchFamily="49" charset="-122"/>
                <a:ea typeface="楷体" panose="02010609060101010101" pitchFamily="49" charset="-122"/>
                <a:cs typeface="Arial" panose="020B0604020202020204" pitchFamily="34" charset="0"/>
              </a:rPr>
              <a:t>hydrophile-lipophile</a:t>
            </a:r>
            <a:r>
              <a:rPr lang="en-US" altLang="zh-CN" sz="2400" dirty="0">
                <a:latin typeface="楷体" panose="02010609060101010101" pitchFamily="49" charset="-122"/>
                <a:ea typeface="楷体" panose="02010609060101010101" pitchFamily="49" charset="-122"/>
                <a:cs typeface="Arial" panose="020B0604020202020204" pitchFamily="34" charset="0"/>
              </a:rPr>
              <a:t> balance </a:t>
            </a:r>
            <a:r>
              <a:rPr lang="zh-CN" altLang="en-US" sz="2400" dirty="0">
                <a:latin typeface="楷体" panose="02010609060101010101" pitchFamily="49" charset="-122"/>
                <a:ea typeface="楷体" panose="02010609060101010101" pitchFamily="49" charset="-122"/>
                <a:cs typeface="Arial" panose="020B0604020202020204" pitchFamily="34" charset="0"/>
              </a:rPr>
              <a:t>）</a:t>
            </a:r>
          </a:p>
        </p:txBody>
      </p:sp>
      <p:pic>
        <p:nvPicPr>
          <p:cNvPr id="2" name="图片 1"/>
          <p:cNvPicPr>
            <a:picLocks noChangeAspect="1"/>
          </p:cNvPicPr>
          <p:nvPr/>
        </p:nvPicPr>
        <p:blipFill>
          <a:blip r:embed="rId2"/>
          <a:stretch>
            <a:fillRect/>
          </a:stretch>
        </p:blipFill>
        <p:spPr>
          <a:xfrm>
            <a:off x="3491880" y="908720"/>
            <a:ext cx="5134171" cy="5544616"/>
          </a:xfrm>
          <a:prstGeom prst="rect">
            <a:avLst/>
          </a:prstGeom>
        </p:spPr>
      </p:pic>
      <p:sp>
        <p:nvSpPr>
          <p:cNvPr id="3" name="矩形 2"/>
          <p:cNvSpPr/>
          <p:nvPr/>
        </p:nvSpPr>
        <p:spPr>
          <a:xfrm>
            <a:off x="323528" y="1340768"/>
            <a:ext cx="3096344" cy="2221762"/>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lang="en-US" altLang="zh-CN" sz="2400" b="1" dirty="0">
                <a:latin typeface="楷体" panose="02010609060101010101" pitchFamily="49" charset="-122"/>
                <a:ea typeface="楷体" panose="02010609060101010101" pitchFamily="49" charset="-122"/>
              </a:rPr>
              <a:t>HLB=7+∑</a:t>
            </a:r>
            <a:r>
              <a:rPr lang="zh-CN" altLang="en-US" sz="2400" b="1" dirty="0">
                <a:latin typeface="楷体" panose="02010609060101010101" pitchFamily="49" charset="-122"/>
                <a:ea typeface="楷体" panose="02010609060101010101" pitchFamily="49" charset="-122"/>
              </a:rPr>
              <a:t>（亲水的基团常数 ）－∑（亲油的基团常数 ）</a:t>
            </a:r>
          </a:p>
        </p:txBody>
      </p:sp>
    </p:spTree>
    <p:extLst>
      <p:ext uri="{BB962C8B-B14F-4D97-AF65-F5344CB8AC3E}">
        <p14:creationId xmlns:p14="http://schemas.microsoft.com/office/powerpoint/2010/main" val="3891588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乳液类型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268760"/>
            <a:ext cx="7899932" cy="2016224"/>
          </a:xfrm>
          <a:prstGeom prst="rect">
            <a:avLst/>
          </a:prstGeom>
        </p:spPr>
      </p:pic>
      <p:sp>
        <p:nvSpPr>
          <p:cNvPr id="3" name="文本框 2"/>
          <p:cNvSpPr txBox="1"/>
          <p:nvPr/>
        </p:nvSpPr>
        <p:spPr>
          <a:xfrm>
            <a:off x="1601289" y="1124744"/>
            <a:ext cx="901209" cy="523220"/>
          </a:xfrm>
          <a:prstGeom prst="rect">
            <a:avLst/>
          </a:prstGeom>
          <a:solidFill>
            <a:schemeClr val="bg1"/>
          </a:solidFill>
        </p:spPr>
        <p:txBody>
          <a:bodyPr wrap="none" rtlCol="0">
            <a:spAutoFit/>
          </a:bodyPr>
          <a:lstStyle/>
          <a:p>
            <a:r>
              <a:rPr lang="en-US" altLang="zh-CN" sz="2800" dirty="0"/>
              <a:t>W/O</a:t>
            </a:r>
            <a:endParaRPr lang="zh-CN" altLang="en-US" sz="2800" dirty="0"/>
          </a:p>
        </p:txBody>
      </p:sp>
      <p:sp>
        <p:nvSpPr>
          <p:cNvPr id="10" name="文本框 9"/>
          <p:cNvSpPr txBox="1"/>
          <p:nvPr/>
        </p:nvSpPr>
        <p:spPr>
          <a:xfrm>
            <a:off x="5508104" y="1118520"/>
            <a:ext cx="901209" cy="523220"/>
          </a:xfrm>
          <a:prstGeom prst="rect">
            <a:avLst/>
          </a:prstGeom>
          <a:solidFill>
            <a:schemeClr val="bg1"/>
          </a:solidFill>
        </p:spPr>
        <p:txBody>
          <a:bodyPr wrap="none" rtlCol="0">
            <a:spAutoFit/>
          </a:bodyPr>
          <a:lstStyle/>
          <a:p>
            <a:r>
              <a:rPr lang="en-US" altLang="zh-CN" sz="2800" dirty="0"/>
              <a:t>O/W</a:t>
            </a:r>
            <a:endParaRPr lang="zh-CN" altLang="en-US" sz="2800"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513" y="3645024"/>
            <a:ext cx="4605239" cy="3024336"/>
          </a:xfrm>
          <a:prstGeom prst="rect">
            <a:avLst/>
          </a:prstGeom>
        </p:spPr>
      </p:pic>
    </p:spTree>
    <p:extLst>
      <p:ext uri="{BB962C8B-B14F-4D97-AF65-F5344CB8AC3E}">
        <p14:creationId xmlns:p14="http://schemas.microsoft.com/office/powerpoint/2010/main" val="3767674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W/O</a:t>
            </a:r>
            <a:r>
              <a:rPr lang="zh-CN" altLang="en-US" sz="2800" dirty="0">
                <a:latin typeface="楷体" panose="02010609060101010101" pitchFamily="49" charset="-122"/>
                <a:ea typeface="楷体" panose="02010609060101010101" pitchFamily="49" charset="-122"/>
                <a:cs typeface="Arial" panose="020B0604020202020204" pitchFamily="34" charset="0"/>
              </a:rPr>
              <a:t>原油</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764927"/>
            <a:ext cx="7876032" cy="5900928"/>
          </a:xfrm>
          <a:prstGeom prst="rect">
            <a:avLst/>
          </a:prstGeom>
        </p:spPr>
      </p:pic>
      <p:sp>
        <p:nvSpPr>
          <p:cNvPr id="3" name="流程图: 可选过程 2"/>
          <p:cNvSpPr/>
          <p:nvPr/>
        </p:nvSpPr>
        <p:spPr>
          <a:xfrm>
            <a:off x="3923928" y="260871"/>
            <a:ext cx="2520280" cy="647849"/>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3200" dirty="0">
                <a:solidFill>
                  <a:srgbClr val="0000FF"/>
                </a:solidFill>
                <a:latin typeface="微软雅黑" panose="020B0503020204020204" pitchFamily="34" charset="-122"/>
                <a:ea typeface="微软雅黑" panose="020B0503020204020204" pitchFamily="34" charset="-122"/>
              </a:rPr>
              <a:t>含水</a:t>
            </a:r>
            <a:r>
              <a:rPr lang="en-US" altLang="zh-CN" sz="3200" dirty="0">
                <a:solidFill>
                  <a:srgbClr val="0000FF"/>
                </a:solidFill>
                <a:latin typeface="微软雅黑" panose="020B0503020204020204" pitchFamily="34" charset="-122"/>
                <a:ea typeface="微软雅黑" panose="020B0503020204020204" pitchFamily="34" charset="-122"/>
              </a:rPr>
              <a:t>20%</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7488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W/O</a:t>
            </a:r>
            <a:r>
              <a:rPr lang="zh-CN" altLang="en-US" sz="2800" dirty="0">
                <a:latin typeface="楷体" panose="02010609060101010101" pitchFamily="49" charset="-122"/>
                <a:ea typeface="楷体" panose="02010609060101010101" pitchFamily="49" charset="-122"/>
                <a:cs typeface="Arial" panose="020B0604020202020204" pitchFamily="34" charset="0"/>
              </a:rPr>
              <a:t>原油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b="1"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54" y="836712"/>
            <a:ext cx="7876032" cy="5900928"/>
          </a:xfrm>
          <a:prstGeom prst="rect">
            <a:avLst/>
          </a:prstGeom>
        </p:spPr>
      </p:pic>
      <p:sp>
        <p:nvSpPr>
          <p:cNvPr id="10" name="流程图: 可选过程 9"/>
          <p:cNvSpPr/>
          <p:nvPr/>
        </p:nvSpPr>
        <p:spPr>
          <a:xfrm>
            <a:off x="3923928" y="260871"/>
            <a:ext cx="2520280" cy="647849"/>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3200" dirty="0">
                <a:solidFill>
                  <a:srgbClr val="0000FF"/>
                </a:solidFill>
                <a:latin typeface="微软雅黑" panose="020B0503020204020204" pitchFamily="34" charset="-122"/>
                <a:ea typeface="微软雅黑" panose="020B0503020204020204" pitchFamily="34" charset="-122"/>
              </a:rPr>
              <a:t>含水</a:t>
            </a:r>
            <a:r>
              <a:rPr lang="en-US" altLang="zh-CN" sz="3200" dirty="0">
                <a:solidFill>
                  <a:srgbClr val="0000FF"/>
                </a:solidFill>
                <a:latin typeface="微软雅黑" panose="020B0503020204020204" pitchFamily="34" charset="-122"/>
                <a:ea typeface="微软雅黑" panose="020B0503020204020204" pitchFamily="34" charset="-122"/>
              </a:rPr>
              <a:t>33%</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2772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浊点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非离子型乳化剂水溶液随温度的升高，溶液从透明到浑浊的变化过程。出现浑浊时的温度称为浊点</a:t>
            </a:r>
          </a:p>
        </p:txBody>
      </p:sp>
      <p:pic>
        <p:nvPicPr>
          <p:cNvPr id="2" name="图片 1"/>
          <p:cNvPicPr>
            <a:picLocks noChangeAspect="1"/>
          </p:cNvPicPr>
          <p:nvPr/>
        </p:nvPicPr>
        <p:blipFill>
          <a:blip r:embed="rId2"/>
          <a:stretch>
            <a:fillRect/>
          </a:stretch>
        </p:blipFill>
        <p:spPr>
          <a:xfrm>
            <a:off x="2294837" y="2515856"/>
            <a:ext cx="4174160" cy="3753904"/>
          </a:xfrm>
          <a:prstGeom prst="rect">
            <a:avLst/>
          </a:prstGeom>
        </p:spPr>
      </p:pic>
      <p:sp>
        <p:nvSpPr>
          <p:cNvPr id="3" name="矩形 2"/>
          <p:cNvSpPr/>
          <p:nvPr/>
        </p:nvSpPr>
        <p:spPr>
          <a:xfrm>
            <a:off x="704129" y="2924944"/>
            <a:ext cx="1415772" cy="1569660"/>
          </a:xfrm>
          <a:prstGeom prst="rect">
            <a:avLst/>
          </a:prstGeom>
        </p:spPr>
        <p:txBody>
          <a:bodyPr vert="horz" wrap="none">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聚氧乙烯</a:t>
            </a:r>
            <a:endParaRPr lang="en-US" altLang="zh-CN" sz="2400" dirty="0">
              <a:solidFill>
                <a:srgbClr val="0000FF"/>
              </a:solidFill>
              <a:latin typeface="微软雅黑" panose="020B0503020204020204" pitchFamily="34" charset="-122"/>
              <a:ea typeface="微软雅黑" panose="020B0503020204020204" pitchFamily="34" charset="-122"/>
            </a:endParaRPr>
          </a:p>
          <a:p>
            <a:r>
              <a:rPr lang="zh-CN" altLang="en-US" sz="2400" dirty="0">
                <a:solidFill>
                  <a:srgbClr val="0000FF"/>
                </a:solidFill>
                <a:latin typeface="微软雅黑" panose="020B0503020204020204" pitchFamily="34" charset="-122"/>
                <a:ea typeface="微软雅黑" panose="020B0503020204020204" pitchFamily="34" charset="-122"/>
              </a:rPr>
              <a:t>型乳化剂</a:t>
            </a:r>
            <a:endParaRPr lang="en-US" altLang="zh-CN" sz="2400" dirty="0">
              <a:solidFill>
                <a:srgbClr val="0000FF"/>
              </a:solidFill>
              <a:latin typeface="微软雅黑" panose="020B0503020204020204" pitchFamily="34" charset="-122"/>
              <a:ea typeface="微软雅黑" panose="020B0503020204020204" pitchFamily="34" charset="-122"/>
            </a:endParaRPr>
          </a:p>
          <a:p>
            <a:r>
              <a:rPr lang="zh-CN" altLang="en-US" sz="2400" dirty="0">
                <a:solidFill>
                  <a:srgbClr val="0000FF"/>
                </a:solidFill>
                <a:latin typeface="微软雅黑" panose="020B0503020204020204" pitchFamily="34" charset="-122"/>
                <a:ea typeface="微软雅黑" panose="020B0503020204020204" pitchFamily="34" charset="-122"/>
              </a:rPr>
              <a:t>的水化</a:t>
            </a:r>
            <a:endParaRPr lang="en-US" altLang="zh-CN" sz="2400" dirty="0">
              <a:solidFill>
                <a:srgbClr val="0000FF"/>
              </a:solidFill>
              <a:latin typeface="微软雅黑" panose="020B0503020204020204" pitchFamily="34" charset="-122"/>
              <a:ea typeface="微软雅黑" panose="020B0503020204020204" pitchFamily="34" charset="-122"/>
            </a:endParaRPr>
          </a:p>
          <a:p>
            <a:r>
              <a:rPr lang="zh-CN" altLang="en-US" sz="2400" dirty="0">
                <a:solidFill>
                  <a:srgbClr val="0000FF"/>
                </a:solidFill>
                <a:latin typeface="微软雅黑" panose="020B0503020204020204" pitchFamily="34" charset="-122"/>
                <a:ea typeface="微软雅黑" panose="020B0503020204020204" pitchFamily="34" charset="-122"/>
              </a:rPr>
              <a:t>作用</a:t>
            </a:r>
          </a:p>
        </p:txBody>
      </p:sp>
      <p:sp>
        <p:nvSpPr>
          <p:cNvPr id="4" name="矩形 3"/>
          <p:cNvSpPr/>
          <p:nvPr/>
        </p:nvSpPr>
        <p:spPr>
          <a:xfrm>
            <a:off x="6804248" y="2484108"/>
            <a:ext cx="486550" cy="3785652"/>
          </a:xfrm>
          <a:prstGeom prst="rect">
            <a:avLst/>
          </a:prstGeom>
        </p:spPr>
        <p:txBody>
          <a:bodyPr wrap="square">
            <a:spAutoFit/>
          </a:bodyPr>
          <a:lstStyle/>
          <a:p>
            <a:r>
              <a:rPr lang="zh-CN" altLang="en-US" sz="2400" dirty="0">
                <a:solidFill>
                  <a:srgbClr val="0000FF"/>
                </a:solidFill>
              </a:rPr>
              <a:t>离</a:t>
            </a:r>
          </a:p>
          <a:p>
            <a:r>
              <a:rPr lang="zh-CN" altLang="en-US" sz="2400" dirty="0">
                <a:solidFill>
                  <a:srgbClr val="0000FF"/>
                </a:solidFill>
              </a:rPr>
              <a:t>子</a:t>
            </a:r>
          </a:p>
          <a:p>
            <a:r>
              <a:rPr lang="zh-CN" altLang="en-US" sz="2400" dirty="0">
                <a:solidFill>
                  <a:srgbClr val="0000FF"/>
                </a:solidFill>
              </a:rPr>
              <a:t>型</a:t>
            </a:r>
          </a:p>
          <a:p>
            <a:r>
              <a:rPr lang="zh-CN" altLang="en-US" sz="2400" dirty="0">
                <a:solidFill>
                  <a:srgbClr val="0000FF"/>
                </a:solidFill>
              </a:rPr>
              <a:t>乳</a:t>
            </a:r>
          </a:p>
          <a:p>
            <a:r>
              <a:rPr lang="zh-CN" altLang="en-US" sz="2400" dirty="0">
                <a:solidFill>
                  <a:srgbClr val="0000FF"/>
                </a:solidFill>
              </a:rPr>
              <a:t>化</a:t>
            </a:r>
          </a:p>
          <a:p>
            <a:r>
              <a:rPr lang="zh-CN" altLang="en-US" sz="2400" dirty="0">
                <a:solidFill>
                  <a:srgbClr val="0000FF"/>
                </a:solidFill>
              </a:rPr>
              <a:t>剂</a:t>
            </a:r>
          </a:p>
          <a:p>
            <a:r>
              <a:rPr lang="zh-CN" altLang="en-US" sz="2400" dirty="0">
                <a:solidFill>
                  <a:srgbClr val="0000FF"/>
                </a:solidFill>
              </a:rPr>
              <a:t>没</a:t>
            </a:r>
          </a:p>
          <a:p>
            <a:r>
              <a:rPr lang="zh-CN" altLang="en-US" sz="2400" dirty="0">
                <a:solidFill>
                  <a:srgbClr val="0000FF"/>
                </a:solidFill>
              </a:rPr>
              <a:t>有</a:t>
            </a:r>
          </a:p>
          <a:p>
            <a:r>
              <a:rPr lang="zh-CN" altLang="en-US" sz="2400" dirty="0">
                <a:solidFill>
                  <a:srgbClr val="0000FF"/>
                </a:solidFill>
              </a:rPr>
              <a:t>浊</a:t>
            </a:r>
          </a:p>
          <a:p>
            <a:r>
              <a:rPr lang="zh-CN" altLang="en-US" sz="2400" dirty="0">
                <a:solidFill>
                  <a:srgbClr val="0000FF"/>
                </a:solidFill>
              </a:rPr>
              <a:t>点</a:t>
            </a:r>
          </a:p>
        </p:txBody>
      </p:sp>
    </p:spTree>
    <p:extLst>
      <p:ext uri="{BB962C8B-B14F-4D97-AF65-F5344CB8AC3E}">
        <p14:creationId xmlns:p14="http://schemas.microsoft.com/office/powerpoint/2010/main" val="2910920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2305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合成</a:t>
            </a:r>
            <a:r>
              <a:rPr lang="en-US" altLang="zh-CN" sz="2800" dirty="0">
                <a:latin typeface="楷体" panose="02010609060101010101" pitchFamily="49" charset="-122"/>
                <a:ea typeface="楷体" panose="02010609060101010101" pitchFamily="49" charset="-122"/>
                <a:cs typeface="Arial" panose="020B0604020202020204" pitchFamily="34" charset="0"/>
              </a:rPr>
              <a:t>PPO-PEO</a:t>
            </a:r>
            <a:r>
              <a:rPr lang="zh-CN" altLang="en-US" sz="2800" dirty="0">
                <a:latin typeface="楷体" panose="02010609060101010101" pitchFamily="49" charset="-122"/>
                <a:ea typeface="楷体" panose="02010609060101010101" pitchFamily="49" charset="-122"/>
                <a:cs typeface="Arial" panose="020B0604020202020204" pitchFamily="34" charset="0"/>
              </a:rPr>
              <a:t>浊度变化</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b="1"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0775"/>
            <a:ext cx="9144000" cy="5212178"/>
          </a:xfrm>
          <a:prstGeom prst="rect">
            <a:avLst/>
          </a:prstGeom>
        </p:spPr>
      </p:pic>
    </p:spTree>
    <p:extLst>
      <p:ext uri="{BB962C8B-B14F-4D97-AF65-F5344CB8AC3E}">
        <p14:creationId xmlns:p14="http://schemas.microsoft.com/office/powerpoint/2010/main" val="366540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a:latin typeface="楷体" panose="02010609060101010101" pitchFamily="49" charset="-122"/>
                <a:ea typeface="楷体" panose="02010609060101010101" pitchFamily="49" charset="-122"/>
                <a:cs typeface="Arial" panose="020B0604020202020204" pitchFamily="34" charset="0"/>
              </a:rPr>
              <a:t>覆盖面积</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一个乳化剂分子在乳胶粒表面上的覆盖面积</a:t>
            </a:r>
            <a:r>
              <a:rPr lang="en-US" altLang="zh-CN" sz="2800" dirty="0">
                <a:solidFill>
                  <a:schemeClr val="tx1"/>
                </a:solidFill>
                <a:latin typeface="楷体" panose="02010609060101010101" pitchFamily="49" charset="-122"/>
                <a:ea typeface="楷体" panose="02010609060101010101" pitchFamily="49" charset="-122"/>
              </a:rPr>
              <a:t>a</a:t>
            </a:r>
            <a:r>
              <a:rPr lang="en-US" altLang="zh-CN" sz="2800" baseline="-25000" dirty="0">
                <a:solidFill>
                  <a:schemeClr val="tx1"/>
                </a:solidFill>
                <a:latin typeface="楷体" panose="02010609060101010101" pitchFamily="49" charset="-122"/>
                <a:ea typeface="楷体" panose="02010609060101010101" pitchFamily="49" charset="-122"/>
              </a:rPr>
              <a:t>s</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离子型：</a:t>
            </a:r>
            <a:r>
              <a:rPr lang="en-US" altLang="zh-CN" sz="2800" dirty="0">
                <a:solidFill>
                  <a:schemeClr val="tx1"/>
                </a:solidFill>
                <a:latin typeface="楷体" panose="02010609060101010101" pitchFamily="49" charset="-122"/>
                <a:ea typeface="楷体" panose="02010609060101010101" pitchFamily="49" charset="-122"/>
              </a:rPr>
              <a:t>a</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dirty="0">
                <a:solidFill>
                  <a:schemeClr val="tx1"/>
                </a:solidFill>
                <a:latin typeface="楷体" panose="02010609060101010101" pitchFamily="49" charset="-122"/>
                <a:ea typeface="楷体" panose="02010609060101010101" pitchFamily="49" charset="-122"/>
              </a:rPr>
              <a:t>越大，乳胶粒表面电荷密度越小，乳液越不稳定</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非离子型：</a:t>
            </a:r>
            <a:r>
              <a:rPr lang="en-US" altLang="zh-CN" sz="2800" dirty="0">
                <a:solidFill>
                  <a:schemeClr val="tx1"/>
                </a:solidFill>
                <a:latin typeface="楷体" panose="02010609060101010101" pitchFamily="49" charset="-122"/>
                <a:ea typeface="楷体" panose="02010609060101010101" pitchFamily="49" charset="-122"/>
              </a:rPr>
              <a:t>a</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dirty="0">
                <a:solidFill>
                  <a:schemeClr val="tx1"/>
                </a:solidFill>
                <a:latin typeface="楷体" panose="02010609060101010101" pitchFamily="49" charset="-122"/>
                <a:ea typeface="楷体" panose="02010609060101010101" pitchFamily="49" charset="-122"/>
              </a:rPr>
              <a:t>越大，乳胶剂分子体积越大，水化作用和空间位障越大，乳液越稳定；</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乳化剂体积越大，</a:t>
            </a:r>
            <a:r>
              <a:rPr lang="en-US" altLang="zh-CN" sz="2800" dirty="0">
                <a:solidFill>
                  <a:schemeClr val="tx1"/>
                </a:solidFill>
                <a:latin typeface="楷体" panose="02010609060101010101" pitchFamily="49" charset="-122"/>
                <a:ea typeface="楷体" panose="02010609060101010101" pitchFamily="49" charset="-122"/>
              </a:rPr>
              <a:t>as</a:t>
            </a:r>
            <a:r>
              <a:rPr lang="zh-CN" altLang="en-US" sz="2800" dirty="0">
                <a:solidFill>
                  <a:schemeClr val="tx1"/>
                </a:solidFill>
                <a:latin typeface="楷体" panose="02010609060101010101" pitchFamily="49" charset="-122"/>
                <a:ea typeface="楷体" panose="02010609060101010101" pitchFamily="49" charset="-122"/>
              </a:rPr>
              <a:t>越大； </a:t>
            </a:r>
            <a:r>
              <a:rPr lang="en-US" altLang="zh-CN" sz="2800" dirty="0">
                <a:solidFill>
                  <a:schemeClr val="tx1"/>
                </a:solidFill>
                <a:latin typeface="楷体" panose="02010609060101010101" pitchFamily="49" charset="-122"/>
                <a:ea typeface="楷体" panose="02010609060101010101" pitchFamily="49" charset="-122"/>
              </a:rPr>
              <a:t>OP-10</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a</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0.6nm</a:t>
            </a:r>
            <a:r>
              <a:rPr lang="en-US" altLang="zh-CN" sz="2800" baseline="30000" dirty="0">
                <a:solidFill>
                  <a:schemeClr val="tx1"/>
                </a:solidFill>
                <a:latin typeface="楷体" panose="02010609060101010101" pitchFamily="49" charset="-122"/>
                <a:ea typeface="楷体" panose="02010609060101010101" pitchFamily="49" charset="-122"/>
              </a:rPr>
              <a:t>2</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OP-20</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a</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1.28nm</a:t>
            </a:r>
            <a:r>
              <a:rPr lang="en-US" altLang="zh-CN" sz="2800" baseline="30000" dirty="0">
                <a:solidFill>
                  <a:schemeClr val="tx1"/>
                </a:solidFill>
                <a:latin typeface="楷体" panose="02010609060101010101" pitchFamily="49" charset="-122"/>
                <a:ea typeface="楷体" panose="02010609060101010101" pitchFamily="49" charset="-122"/>
              </a:rPr>
              <a:t>2</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OP-50</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a</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3.32nm</a:t>
            </a:r>
            <a:r>
              <a:rPr lang="en-US" altLang="zh-CN" sz="2800" baseline="30000" dirty="0">
                <a:solidFill>
                  <a:schemeClr val="tx1"/>
                </a:solidFill>
                <a:latin typeface="楷体" panose="02010609060101010101" pitchFamily="49" charset="-122"/>
                <a:ea typeface="楷体" panose="02010609060101010101" pitchFamily="49" charset="-122"/>
              </a:rPr>
              <a:t>2</a:t>
            </a:r>
            <a:r>
              <a:rPr lang="zh-CN" altLang="en-US" sz="2800" dirty="0">
                <a:solidFill>
                  <a:schemeClr val="tx1"/>
                </a:solidFill>
                <a:latin typeface="楷体" panose="02010609060101010101" pitchFamily="49" charset="-122"/>
                <a:ea typeface="楷体" panose="02010609060101010101" pitchFamily="49" charset="-122"/>
              </a:rPr>
              <a:t>）</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聚合物极性越大，</a:t>
            </a:r>
            <a:r>
              <a:rPr lang="en-US" altLang="zh-CN" sz="2800" dirty="0">
                <a:solidFill>
                  <a:schemeClr val="tx1"/>
                </a:solidFill>
                <a:latin typeface="楷体" panose="02010609060101010101" pitchFamily="49" charset="-122"/>
                <a:ea typeface="楷体" panose="02010609060101010101" pitchFamily="49" charset="-122"/>
              </a:rPr>
              <a:t>a</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dirty="0">
                <a:solidFill>
                  <a:schemeClr val="tx1"/>
                </a:solidFill>
                <a:latin typeface="楷体" panose="02010609060101010101" pitchFamily="49" charset="-122"/>
                <a:ea typeface="楷体" panose="02010609060101010101" pitchFamily="49" charset="-122"/>
              </a:rPr>
              <a:t>越大</a:t>
            </a:r>
          </a:p>
        </p:txBody>
      </p:sp>
      <p:sp>
        <p:nvSpPr>
          <p:cNvPr id="2" name="矩形 1"/>
          <p:cNvSpPr/>
          <p:nvPr/>
        </p:nvSpPr>
        <p:spPr>
          <a:xfrm>
            <a:off x="1403902" y="5733256"/>
            <a:ext cx="3887924" cy="461665"/>
          </a:xfrm>
          <a:prstGeom prst="rect">
            <a:avLst/>
          </a:prstGeom>
        </p:spPr>
        <p:txBody>
          <a:bodyPr wrap="none">
            <a:spAutoFit/>
          </a:bodyPr>
          <a:lstStyle/>
          <a:p>
            <a:r>
              <a:rPr lang="zh-CN" altLang="en-US" sz="2400" dirty="0"/>
              <a:t>PMMA     PEA     PBA    PS</a:t>
            </a:r>
          </a:p>
        </p:txBody>
      </p:sp>
      <p:cxnSp>
        <p:nvCxnSpPr>
          <p:cNvPr id="4" name="直接箭头连接符 3"/>
          <p:cNvCxnSpPr/>
          <p:nvPr/>
        </p:nvCxnSpPr>
        <p:spPr>
          <a:xfrm>
            <a:off x="1187624" y="6093296"/>
            <a:ext cx="43924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 name="矩形 4"/>
          <p:cNvSpPr/>
          <p:nvPr/>
        </p:nvSpPr>
        <p:spPr>
          <a:xfrm>
            <a:off x="1404809" y="6175467"/>
            <a:ext cx="4027064" cy="461665"/>
          </a:xfrm>
          <a:prstGeom prst="rect">
            <a:avLst/>
          </a:prstGeom>
        </p:spPr>
        <p:txBody>
          <a:bodyPr wrap="none">
            <a:spAutoFit/>
          </a:bodyPr>
          <a:lstStyle/>
          <a:p>
            <a:r>
              <a:rPr lang="zh-CN" altLang="en-US" sz="2400" dirty="0"/>
              <a:t>1.56       1.28      0.84    0.81</a:t>
            </a:r>
          </a:p>
        </p:txBody>
      </p:sp>
    </p:spTree>
    <p:extLst>
      <p:ext uri="{BB962C8B-B14F-4D97-AF65-F5344CB8AC3E}">
        <p14:creationId xmlns:p14="http://schemas.microsoft.com/office/powerpoint/2010/main" val="422262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相关内容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乳液聚合的缺点</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00FF"/>
              </a:buClr>
              <a:buFont typeface="Wingdings" panose="05000000000000000000" pitchFamily="2" charset="2"/>
              <a:buChar char="ü"/>
            </a:pPr>
            <a:r>
              <a:rPr kumimoji="1" lang="zh-CN" altLang="en-US" sz="2800" dirty="0">
                <a:latin typeface="楷体" panose="02010609060101010101" pitchFamily="49" charset="-122"/>
                <a:ea typeface="楷体" panose="02010609060101010101" pitchFamily="49" charset="-122"/>
              </a:rPr>
              <a:t>需固体聚合物时，乳液需经破乳、洗涤、脱水、干燥等工序，生产成本较高。</a:t>
            </a:r>
          </a:p>
          <a:p>
            <a:pPr marL="457200" indent="-457200">
              <a:spcBef>
                <a:spcPts val="1800"/>
              </a:spcBef>
              <a:buClr>
                <a:srgbClr val="0000FF"/>
              </a:buClr>
              <a:buFont typeface="Wingdings" panose="05000000000000000000" pitchFamily="2" charset="2"/>
              <a:buChar char="ü"/>
            </a:pPr>
            <a:r>
              <a:rPr kumimoji="1" lang="zh-CN" altLang="en-US" sz="2800" dirty="0">
                <a:latin typeface="楷体" panose="02010609060101010101" pitchFamily="49" charset="-122"/>
                <a:ea typeface="楷体" panose="02010609060101010101" pitchFamily="49" charset="-122"/>
              </a:rPr>
              <a:t>产品中残留有乳化剂等，难以完全除尽，有损电性能、透明度、耐水性能等。</a:t>
            </a:r>
          </a:p>
          <a:p>
            <a:pPr marL="457200" indent="-457200">
              <a:spcBef>
                <a:spcPts val="1800"/>
              </a:spcBef>
              <a:buClr>
                <a:srgbClr val="0000FF"/>
              </a:buClr>
              <a:buFont typeface="Wingdings" panose="05000000000000000000" pitchFamily="2" charset="2"/>
              <a:buChar char="ü"/>
            </a:pPr>
            <a:r>
              <a:rPr kumimoji="1" lang="zh-CN" altLang="en-US" sz="2800" dirty="0">
                <a:latin typeface="楷体" panose="02010609060101010101" pitchFamily="49" charset="-122"/>
                <a:ea typeface="楷体" panose="02010609060101010101" pitchFamily="49" charset="-122"/>
              </a:rPr>
              <a:t>聚合物分离需加破乳剂，如盐溶液、酸溶液等电解质，因此分离过程较复杂，并且产生大量的废水；如直接进行喷雾干燥需大量热能；所得聚合物的杂质含量较高。</a:t>
            </a:r>
            <a:endParaRPr lang="en-US" altLang="zh-CN" sz="28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72472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5906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乳化剂的选择原则</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亲水亲油平衡值（</a:t>
            </a:r>
            <a:r>
              <a:rPr lang="en-US" altLang="zh-CN" sz="2800" b="1" dirty="0">
                <a:solidFill>
                  <a:schemeClr val="tx1"/>
                </a:solidFill>
                <a:latin typeface="楷体" panose="02010609060101010101" pitchFamily="49" charset="-122"/>
                <a:ea typeface="楷体" panose="02010609060101010101" pitchFamily="49" charset="-122"/>
              </a:rPr>
              <a:t>HLB</a:t>
            </a:r>
            <a:r>
              <a:rPr lang="zh-CN" altLang="en-US" sz="2800" b="1" dirty="0">
                <a:solidFill>
                  <a:schemeClr val="tx1"/>
                </a:solidFill>
                <a:latin typeface="楷体" panose="02010609060101010101" pitchFamily="49" charset="-122"/>
                <a:ea typeface="楷体" panose="02010609060101010101" pitchFamily="49" charset="-122"/>
              </a:rPr>
              <a:t>）</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zh-CN" altLang="en-US" sz="2800" b="1" dirty="0">
              <a:solidFill>
                <a:schemeClr val="tx1"/>
              </a:solidFill>
              <a:latin typeface="楷体" panose="02010609060101010101" pitchFamily="49" charset="-122"/>
              <a:ea typeface="楷体" panose="02010609060101010101"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82006631"/>
              </p:ext>
            </p:extLst>
          </p:nvPr>
        </p:nvGraphicFramePr>
        <p:xfrm>
          <a:off x="935595" y="2060848"/>
          <a:ext cx="7560840" cy="1828800"/>
        </p:xfrm>
        <a:graphic>
          <a:graphicData uri="http://schemas.openxmlformats.org/drawingml/2006/table">
            <a:tbl>
              <a:tblPr firstRow="1" bandRow="1">
                <a:tableStyleId>{21E4AEA4-8DFA-4A89-87EB-49C32662AFE0}</a:tableStyleId>
              </a:tblPr>
              <a:tblGrid>
                <a:gridCol w="1890210">
                  <a:extLst>
                    <a:ext uri="{9D8B030D-6E8A-4147-A177-3AD203B41FA5}">
                      <a16:colId xmlns:a16="http://schemas.microsoft.com/office/drawing/2014/main" val="20000"/>
                    </a:ext>
                  </a:extLst>
                </a:gridCol>
                <a:gridCol w="1890210">
                  <a:extLst>
                    <a:ext uri="{9D8B030D-6E8A-4147-A177-3AD203B41FA5}">
                      <a16:colId xmlns:a16="http://schemas.microsoft.com/office/drawing/2014/main" val="20001"/>
                    </a:ext>
                  </a:extLst>
                </a:gridCol>
                <a:gridCol w="1890210">
                  <a:extLst>
                    <a:ext uri="{9D8B030D-6E8A-4147-A177-3AD203B41FA5}">
                      <a16:colId xmlns:a16="http://schemas.microsoft.com/office/drawing/2014/main" val="20002"/>
                    </a:ext>
                  </a:extLst>
                </a:gridCol>
                <a:gridCol w="1890210">
                  <a:extLst>
                    <a:ext uri="{9D8B030D-6E8A-4147-A177-3AD203B41FA5}">
                      <a16:colId xmlns:a16="http://schemas.microsoft.com/office/drawing/2014/main" val="20003"/>
                    </a:ext>
                  </a:extLst>
                </a:gridCol>
              </a:tblGrid>
              <a:tr h="370840">
                <a:tc>
                  <a:txBody>
                    <a:bodyPr/>
                    <a:lstStyle/>
                    <a:p>
                      <a:pPr algn="ctr"/>
                      <a:r>
                        <a:rPr lang="en-US" altLang="zh-CN" sz="2400" dirty="0"/>
                        <a:t>HLB </a:t>
                      </a:r>
                      <a:r>
                        <a:rPr lang="zh-CN" altLang="en-US" sz="2400" dirty="0"/>
                        <a:t>值范围</a:t>
                      </a:r>
                    </a:p>
                  </a:txBody>
                  <a:tcPr/>
                </a:tc>
                <a:tc>
                  <a:txBody>
                    <a:bodyPr/>
                    <a:lstStyle/>
                    <a:p>
                      <a:pPr algn="ctr"/>
                      <a:r>
                        <a:rPr lang="zh-CN" altLang="en-US" sz="2400" dirty="0"/>
                        <a:t>应    用</a:t>
                      </a:r>
                    </a:p>
                  </a:txBody>
                  <a:tcPr/>
                </a:tc>
                <a:tc>
                  <a:txBody>
                    <a:bodyPr/>
                    <a:lstStyle/>
                    <a:p>
                      <a:pPr algn="ctr"/>
                      <a:r>
                        <a:rPr lang="en-US" altLang="zh-CN" sz="2400" dirty="0"/>
                        <a:t>HLB </a:t>
                      </a:r>
                      <a:r>
                        <a:rPr lang="zh-CN" altLang="en-US" sz="2400" dirty="0"/>
                        <a:t>值范围</a:t>
                      </a:r>
                    </a:p>
                  </a:txBody>
                  <a:tcPr/>
                </a:tc>
                <a:tc>
                  <a:txBody>
                    <a:bodyPr/>
                    <a:lstStyle/>
                    <a:p>
                      <a:pPr algn="ctr"/>
                      <a:r>
                        <a:rPr lang="zh-CN" altLang="en-US" sz="2400" dirty="0"/>
                        <a:t>应    用</a:t>
                      </a:r>
                    </a:p>
                  </a:txBody>
                  <a:tcPr/>
                </a:tc>
                <a:extLst>
                  <a:ext uri="{0D108BD9-81ED-4DB2-BD59-A6C34878D82A}">
                    <a16:rowId xmlns:a16="http://schemas.microsoft.com/office/drawing/2014/main" val="10000"/>
                  </a:ext>
                </a:extLst>
              </a:tr>
              <a:tr h="370840">
                <a:tc>
                  <a:txBody>
                    <a:bodyPr/>
                    <a:lstStyle/>
                    <a:p>
                      <a:pPr algn="ctr"/>
                      <a:r>
                        <a:rPr lang="en-US" altLang="zh-CN" sz="2400" dirty="0"/>
                        <a:t>3</a:t>
                      </a:r>
                      <a:r>
                        <a:rPr lang="zh-CN" altLang="en-US" sz="2400" dirty="0"/>
                        <a:t>～</a:t>
                      </a:r>
                      <a:r>
                        <a:rPr lang="en-US" altLang="zh-CN" sz="2400" dirty="0"/>
                        <a:t>6 </a:t>
                      </a:r>
                      <a:endParaRPr lang="zh-CN" altLang="en-US" sz="2400" dirty="0"/>
                    </a:p>
                  </a:txBody>
                  <a:tcPr/>
                </a:tc>
                <a:tc>
                  <a:txBody>
                    <a:bodyPr/>
                    <a:lstStyle/>
                    <a:p>
                      <a:pPr algn="ctr"/>
                      <a:r>
                        <a:rPr lang="en-US" altLang="zh-CN" sz="2400" dirty="0"/>
                        <a:t>W/O </a:t>
                      </a:r>
                      <a:r>
                        <a:rPr lang="zh-CN" altLang="en-US" sz="2400" dirty="0"/>
                        <a:t>乳化剂</a:t>
                      </a:r>
                    </a:p>
                  </a:txBody>
                  <a:tcPr/>
                </a:tc>
                <a:tc>
                  <a:txBody>
                    <a:bodyPr/>
                    <a:lstStyle/>
                    <a:p>
                      <a:pPr algn="ctr"/>
                      <a:r>
                        <a:rPr lang="en-US" altLang="zh-CN" sz="2400" dirty="0"/>
                        <a:t>13</a:t>
                      </a:r>
                      <a:r>
                        <a:rPr lang="zh-CN" altLang="en-US" sz="2400" dirty="0"/>
                        <a:t>～</a:t>
                      </a:r>
                      <a:r>
                        <a:rPr lang="en-US" altLang="zh-CN" sz="2400" dirty="0"/>
                        <a:t>15</a:t>
                      </a:r>
                      <a:endParaRPr lang="zh-CN" altLang="en-US" sz="2400" dirty="0"/>
                    </a:p>
                  </a:txBody>
                  <a:tcPr/>
                </a:tc>
                <a:tc>
                  <a:txBody>
                    <a:bodyPr/>
                    <a:lstStyle/>
                    <a:p>
                      <a:pPr algn="ctr"/>
                      <a:r>
                        <a:rPr lang="zh-CN" altLang="en-US" sz="2400" dirty="0"/>
                        <a:t>洗涤剂</a:t>
                      </a:r>
                    </a:p>
                  </a:txBody>
                  <a:tcPr/>
                </a:tc>
                <a:extLst>
                  <a:ext uri="{0D108BD9-81ED-4DB2-BD59-A6C34878D82A}">
                    <a16:rowId xmlns:a16="http://schemas.microsoft.com/office/drawing/2014/main" val="10001"/>
                  </a:ext>
                </a:extLst>
              </a:tr>
              <a:tr h="370840">
                <a:tc>
                  <a:txBody>
                    <a:bodyPr/>
                    <a:lstStyle/>
                    <a:p>
                      <a:pPr algn="ctr"/>
                      <a:r>
                        <a:rPr lang="en-US" altLang="zh-CN" sz="2400" dirty="0"/>
                        <a:t>7</a:t>
                      </a:r>
                      <a:r>
                        <a:rPr lang="zh-CN" altLang="en-US" sz="2400" dirty="0"/>
                        <a:t>～</a:t>
                      </a:r>
                      <a:r>
                        <a:rPr lang="en-US" altLang="zh-CN" sz="2400" dirty="0"/>
                        <a:t>9</a:t>
                      </a:r>
                      <a:endParaRPr lang="zh-CN" altLang="en-US" sz="2400" dirty="0"/>
                    </a:p>
                  </a:txBody>
                  <a:tcPr/>
                </a:tc>
                <a:tc>
                  <a:txBody>
                    <a:bodyPr/>
                    <a:lstStyle/>
                    <a:p>
                      <a:pPr algn="ctr"/>
                      <a:r>
                        <a:rPr lang="zh-CN" altLang="en-US" sz="2400" dirty="0"/>
                        <a:t>润湿剂</a:t>
                      </a:r>
                    </a:p>
                  </a:txBody>
                  <a:tcPr/>
                </a:tc>
                <a:tc>
                  <a:txBody>
                    <a:bodyPr/>
                    <a:lstStyle/>
                    <a:p>
                      <a:pPr algn="ctr"/>
                      <a:r>
                        <a:rPr lang="en-US" altLang="zh-CN" sz="2400" dirty="0"/>
                        <a:t>15</a:t>
                      </a:r>
                      <a:r>
                        <a:rPr lang="zh-CN" altLang="en-US" sz="2400" dirty="0"/>
                        <a:t>～</a:t>
                      </a:r>
                      <a:r>
                        <a:rPr lang="en-US" altLang="zh-CN" sz="2400" dirty="0"/>
                        <a:t>18</a:t>
                      </a:r>
                      <a:endParaRPr lang="zh-CN" altLang="en-US" sz="2400" dirty="0"/>
                    </a:p>
                  </a:txBody>
                  <a:tcPr/>
                </a:tc>
                <a:tc>
                  <a:txBody>
                    <a:bodyPr/>
                    <a:lstStyle/>
                    <a:p>
                      <a:pPr algn="ctr"/>
                      <a:r>
                        <a:rPr lang="zh-CN" altLang="en-US" sz="2400" dirty="0"/>
                        <a:t>增溶剂</a:t>
                      </a:r>
                    </a:p>
                  </a:txBody>
                  <a:tcPr/>
                </a:tc>
                <a:extLst>
                  <a:ext uri="{0D108BD9-81ED-4DB2-BD59-A6C34878D82A}">
                    <a16:rowId xmlns:a16="http://schemas.microsoft.com/office/drawing/2014/main" val="10002"/>
                  </a:ext>
                </a:extLst>
              </a:tr>
              <a:tr h="370840">
                <a:tc>
                  <a:txBody>
                    <a:bodyPr/>
                    <a:lstStyle/>
                    <a:p>
                      <a:pPr algn="ctr"/>
                      <a:r>
                        <a:rPr lang="en-US" altLang="zh-CN" sz="2400" dirty="0"/>
                        <a:t>8</a:t>
                      </a:r>
                      <a:r>
                        <a:rPr lang="zh-CN" altLang="en-US" sz="2400" dirty="0"/>
                        <a:t>～</a:t>
                      </a:r>
                      <a:r>
                        <a:rPr lang="en-US" altLang="zh-CN" sz="2400" dirty="0"/>
                        <a:t>18 </a:t>
                      </a:r>
                      <a:endParaRPr lang="zh-CN" altLang="en-US" sz="2400" dirty="0"/>
                    </a:p>
                  </a:txBody>
                  <a:tcPr/>
                </a:tc>
                <a:tc>
                  <a:txBody>
                    <a:bodyPr/>
                    <a:lstStyle/>
                    <a:p>
                      <a:pPr algn="ctr"/>
                      <a:r>
                        <a:rPr lang="en-US" altLang="zh-CN" sz="2400" dirty="0"/>
                        <a:t>O/W </a:t>
                      </a:r>
                      <a:r>
                        <a:rPr lang="zh-CN" altLang="en-US" sz="2400" dirty="0"/>
                        <a:t>乳化剂</a:t>
                      </a:r>
                    </a:p>
                  </a:txBody>
                  <a:tcPr/>
                </a:tc>
                <a:tc>
                  <a:txBody>
                    <a:bodyPr/>
                    <a:lstStyle/>
                    <a:p>
                      <a:pPr algn="ctr"/>
                      <a:endParaRPr lang="zh-CN" altLang="en-US" sz="2400"/>
                    </a:p>
                  </a:txBody>
                  <a:tcPr/>
                </a:tc>
                <a:tc>
                  <a:txBody>
                    <a:bodyPr/>
                    <a:lstStyle/>
                    <a:p>
                      <a:pPr algn="ctr"/>
                      <a:endParaRPr lang="zh-CN" altLang="en-US" sz="2400" dirty="0"/>
                    </a:p>
                  </a:txBody>
                  <a:tcPr/>
                </a:tc>
                <a:extLst>
                  <a:ext uri="{0D108BD9-81ED-4DB2-BD59-A6C34878D82A}">
                    <a16:rowId xmlns:a16="http://schemas.microsoft.com/office/drawing/2014/main" val="10003"/>
                  </a:ext>
                </a:extLst>
              </a:tr>
            </a:tbl>
          </a:graphicData>
        </a:graphic>
      </p:graphicFrame>
      <p:sp>
        <p:nvSpPr>
          <p:cNvPr id="4" name="矩形 3"/>
          <p:cNvSpPr/>
          <p:nvPr/>
        </p:nvSpPr>
        <p:spPr>
          <a:xfrm>
            <a:off x="1661333" y="1556792"/>
            <a:ext cx="610936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不同用途所要求的乳化剂的HLB值范围</a:t>
            </a:r>
          </a:p>
        </p:txBody>
      </p:sp>
      <p:graphicFrame>
        <p:nvGraphicFramePr>
          <p:cNvPr id="6" name="表格 5"/>
          <p:cNvGraphicFramePr>
            <a:graphicFrameLocks noGrp="1"/>
          </p:cNvGraphicFramePr>
          <p:nvPr>
            <p:extLst>
              <p:ext uri="{D42A27DB-BD31-4B8C-83A1-F6EECF244321}">
                <p14:modId xmlns:p14="http://schemas.microsoft.com/office/powerpoint/2010/main" val="1834288650"/>
              </p:ext>
            </p:extLst>
          </p:nvPr>
        </p:nvGraphicFramePr>
        <p:xfrm>
          <a:off x="899591" y="3933056"/>
          <a:ext cx="7560840" cy="2286000"/>
        </p:xfrm>
        <a:graphic>
          <a:graphicData uri="http://schemas.openxmlformats.org/drawingml/2006/table">
            <a:tbl>
              <a:tblPr firstRow="1" bandRow="1">
                <a:tableStyleId>{5C22544A-7EE6-4342-B048-85BDC9FD1C3A}</a:tableStyleId>
              </a:tblPr>
              <a:tblGrid>
                <a:gridCol w="2617214">
                  <a:extLst>
                    <a:ext uri="{9D8B030D-6E8A-4147-A177-3AD203B41FA5}">
                      <a16:colId xmlns:a16="http://schemas.microsoft.com/office/drawing/2014/main" val="20000"/>
                    </a:ext>
                  </a:extLst>
                </a:gridCol>
                <a:gridCol w="1381307">
                  <a:extLst>
                    <a:ext uri="{9D8B030D-6E8A-4147-A177-3AD203B41FA5}">
                      <a16:colId xmlns:a16="http://schemas.microsoft.com/office/drawing/2014/main" val="20001"/>
                    </a:ext>
                  </a:extLst>
                </a:gridCol>
                <a:gridCol w="2108311">
                  <a:extLst>
                    <a:ext uri="{9D8B030D-6E8A-4147-A177-3AD203B41FA5}">
                      <a16:colId xmlns:a16="http://schemas.microsoft.com/office/drawing/2014/main" val="20002"/>
                    </a:ext>
                  </a:extLst>
                </a:gridCol>
                <a:gridCol w="1454008">
                  <a:extLst>
                    <a:ext uri="{9D8B030D-6E8A-4147-A177-3AD203B41FA5}">
                      <a16:colId xmlns:a16="http://schemas.microsoft.com/office/drawing/2014/main" val="20003"/>
                    </a:ext>
                  </a:extLst>
                </a:gridCol>
              </a:tblGrid>
              <a:tr h="370840">
                <a:tc>
                  <a:txBody>
                    <a:bodyPr/>
                    <a:lstStyle/>
                    <a:p>
                      <a:r>
                        <a:rPr lang="en-US" altLang="zh-CN" sz="2400" dirty="0"/>
                        <a:t>O/W</a:t>
                      </a:r>
                      <a:r>
                        <a:rPr lang="zh-CN" altLang="en-US" sz="2400" dirty="0"/>
                        <a:t>乳液</a:t>
                      </a:r>
                    </a:p>
                  </a:txBody>
                  <a:tcPr/>
                </a:tc>
                <a:tc>
                  <a:txBody>
                    <a:bodyPr/>
                    <a:lstStyle/>
                    <a:p>
                      <a:r>
                        <a:rPr lang="en-US" altLang="zh-CN" sz="2400" dirty="0"/>
                        <a:t>HLB</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O/W</a:t>
                      </a:r>
                      <a:r>
                        <a:rPr lang="zh-CN" altLang="en-US" sz="2400" dirty="0"/>
                        <a:t>乳液</a:t>
                      </a:r>
                    </a:p>
                  </a:txBody>
                  <a:tcPr/>
                </a:tc>
                <a:tc>
                  <a:txBody>
                    <a:bodyPr/>
                    <a:lstStyle/>
                    <a:p>
                      <a:r>
                        <a:rPr lang="en-US" altLang="zh-CN" sz="2400" dirty="0"/>
                        <a:t>HLB</a:t>
                      </a:r>
                      <a:endParaRPr lang="zh-CN" altLang="en-US" sz="2400" dirty="0"/>
                    </a:p>
                  </a:txBody>
                  <a:tcPr/>
                </a:tc>
                <a:extLst>
                  <a:ext uri="{0D108BD9-81ED-4DB2-BD59-A6C34878D82A}">
                    <a16:rowId xmlns:a16="http://schemas.microsoft.com/office/drawing/2014/main" val="10000"/>
                  </a:ext>
                </a:extLst>
              </a:tr>
              <a:tr h="370840">
                <a:tc>
                  <a:txBody>
                    <a:bodyPr/>
                    <a:lstStyle/>
                    <a:p>
                      <a:r>
                        <a:rPr lang="en-US" altLang="zh-CN" sz="2400" dirty="0"/>
                        <a:t>PS</a:t>
                      </a:r>
                      <a:endParaRPr lang="zh-CN" altLang="en-US" sz="2400" dirty="0"/>
                    </a:p>
                  </a:txBody>
                  <a:tcPr/>
                </a:tc>
                <a:tc>
                  <a:txBody>
                    <a:bodyPr/>
                    <a:lstStyle/>
                    <a:p>
                      <a:r>
                        <a:rPr lang="en-US" altLang="zh-CN" sz="2400" dirty="0"/>
                        <a:t>13.0-16.0</a:t>
                      </a:r>
                      <a:endParaRPr lang="zh-CN" altLang="en-US" sz="2400" dirty="0"/>
                    </a:p>
                  </a:txBody>
                  <a:tcPr/>
                </a:tc>
                <a:tc>
                  <a:txBody>
                    <a:bodyPr/>
                    <a:lstStyle/>
                    <a:p>
                      <a:r>
                        <a:rPr lang="en-US" altLang="zh-CN" sz="2400" dirty="0"/>
                        <a:t>PAN</a:t>
                      </a:r>
                      <a:endParaRPr lang="zh-CN" altLang="en-US" sz="2400" dirty="0"/>
                    </a:p>
                  </a:txBody>
                  <a:tcPr/>
                </a:tc>
                <a:tc>
                  <a:txBody>
                    <a:bodyPr/>
                    <a:lstStyle/>
                    <a:p>
                      <a:r>
                        <a:rPr lang="en-US" altLang="zh-CN" sz="2400" dirty="0"/>
                        <a:t>13.3-13.7</a:t>
                      </a:r>
                      <a:endParaRPr lang="zh-CN" altLang="en-US" sz="2400" dirty="0"/>
                    </a:p>
                  </a:txBody>
                  <a:tcPr/>
                </a:tc>
                <a:extLst>
                  <a:ext uri="{0D108BD9-81ED-4DB2-BD59-A6C34878D82A}">
                    <a16:rowId xmlns:a16="http://schemas.microsoft.com/office/drawing/2014/main" val="10001"/>
                  </a:ext>
                </a:extLst>
              </a:tr>
              <a:tr h="370840">
                <a:tc>
                  <a:txBody>
                    <a:bodyPr/>
                    <a:lstStyle/>
                    <a:p>
                      <a:r>
                        <a:rPr lang="en-US" altLang="zh-CN" sz="2400" dirty="0" err="1"/>
                        <a:t>PVAc</a:t>
                      </a:r>
                      <a:endParaRPr lang="zh-CN" altLang="en-US" sz="2400" dirty="0"/>
                    </a:p>
                  </a:txBody>
                  <a:tcPr/>
                </a:tc>
                <a:tc>
                  <a:txBody>
                    <a:bodyPr/>
                    <a:lstStyle/>
                    <a:p>
                      <a:r>
                        <a:rPr lang="en-US" altLang="zh-CN" sz="2400" dirty="0"/>
                        <a:t>14.5-17.5</a:t>
                      </a:r>
                      <a:endParaRPr lang="zh-CN" altLang="en-US" sz="2400" dirty="0"/>
                    </a:p>
                  </a:txBody>
                  <a:tcPr/>
                </a:tc>
                <a:tc rowSpan="3">
                  <a:txBody>
                    <a:bodyPr/>
                    <a:lstStyle/>
                    <a:p>
                      <a:r>
                        <a:rPr lang="zh-CN" altLang="en-US" sz="2400" dirty="0"/>
                        <a:t>甲基丙烯酸甲酯与丙烯酸乙酯共聚物</a:t>
                      </a:r>
                    </a:p>
                  </a:txBody>
                  <a:tcPr/>
                </a:tc>
                <a:tc rowSpan="3">
                  <a:txBody>
                    <a:bodyPr/>
                    <a:lstStyle/>
                    <a:p>
                      <a:r>
                        <a:rPr lang="en-US" altLang="zh-CN" sz="2400" dirty="0"/>
                        <a:t>11.95-13.05</a:t>
                      </a:r>
                      <a:endParaRPr lang="zh-CN" altLang="en-US" sz="2400" dirty="0"/>
                    </a:p>
                  </a:txBody>
                  <a:tcPr/>
                </a:tc>
                <a:extLst>
                  <a:ext uri="{0D108BD9-81ED-4DB2-BD59-A6C34878D82A}">
                    <a16:rowId xmlns:a16="http://schemas.microsoft.com/office/drawing/2014/main" val="10002"/>
                  </a:ext>
                </a:extLst>
              </a:tr>
              <a:tr h="370840">
                <a:tc>
                  <a:txBody>
                    <a:bodyPr/>
                    <a:lstStyle/>
                    <a:p>
                      <a:r>
                        <a:rPr lang="en-US" altLang="zh-CN" sz="2400" dirty="0"/>
                        <a:t>PMMA</a:t>
                      </a:r>
                      <a:endParaRPr lang="zh-CN" altLang="en-US" sz="2400" dirty="0"/>
                    </a:p>
                  </a:txBody>
                  <a:tcPr/>
                </a:tc>
                <a:tc>
                  <a:txBody>
                    <a:bodyPr/>
                    <a:lstStyle/>
                    <a:p>
                      <a:r>
                        <a:rPr lang="en-US" altLang="zh-CN" sz="2400" dirty="0"/>
                        <a:t>12.1-13.7</a:t>
                      </a:r>
                      <a:endParaRPr lang="zh-CN" altLang="en-US" sz="2400"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3"/>
                  </a:ext>
                </a:extLst>
              </a:tr>
              <a:tr h="370840">
                <a:tc>
                  <a:txBody>
                    <a:bodyPr/>
                    <a:lstStyle/>
                    <a:p>
                      <a:r>
                        <a:rPr lang="zh-CN" altLang="en-US" sz="2400" cap="none" baseline="0" dirty="0"/>
                        <a:t>聚丙烯酸乙酯</a:t>
                      </a:r>
                    </a:p>
                  </a:txBody>
                  <a:tcPr/>
                </a:tc>
                <a:tc>
                  <a:txBody>
                    <a:bodyPr/>
                    <a:lstStyle/>
                    <a:p>
                      <a:r>
                        <a:rPr lang="en-US" altLang="zh-CN" sz="2400" dirty="0"/>
                        <a:t>11.8-12.4</a:t>
                      </a:r>
                      <a:endParaRPr lang="zh-CN" altLang="en-US" sz="2400"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85728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04664"/>
            <a:ext cx="8064896" cy="100811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a:solidFill>
                  <a:schemeClr val="tx1"/>
                </a:solidFill>
                <a:latin typeface="楷体" panose="02010609060101010101" pitchFamily="49" charset="-122"/>
                <a:ea typeface="楷体" panose="02010609060101010101" pitchFamily="49" charset="-122"/>
              </a:rPr>
              <a:t>采用聚合体系与乳化剂</a:t>
            </a:r>
            <a:r>
              <a:rPr lang="en-US" altLang="zh-CN" sz="2800" b="1">
                <a:solidFill>
                  <a:schemeClr val="tx1"/>
                </a:solidFill>
                <a:latin typeface="楷体" panose="02010609060101010101" pitchFamily="49" charset="-122"/>
                <a:ea typeface="楷体" panose="02010609060101010101" pitchFamily="49" charset="-122"/>
              </a:rPr>
              <a:t>HLB</a:t>
            </a:r>
            <a:r>
              <a:rPr lang="zh-CN" altLang="en-US" sz="2800" b="1">
                <a:solidFill>
                  <a:schemeClr val="tx1"/>
                </a:solidFill>
                <a:latin typeface="楷体" panose="02010609060101010101" pitchFamily="49" charset="-122"/>
                <a:ea typeface="楷体" panose="02010609060101010101" pitchFamily="49" charset="-122"/>
              </a:rPr>
              <a:t>值相近，即</a:t>
            </a:r>
            <a:r>
              <a:rPr lang="en-US" altLang="zh-CN" sz="2800" b="1">
                <a:solidFill>
                  <a:schemeClr val="tx1"/>
                </a:solidFill>
                <a:latin typeface="楷体" panose="02010609060101010101" pitchFamily="49" charset="-122"/>
                <a:ea typeface="楷体" panose="02010609060101010101" pitchFamily="49" charset="-122"/>
              </a:rPr>
              <a:t>HLB</a:t>
            </a:r>
            <a:r>
              <a:rPr lang="zh-CN" altLang="en-US" sz="2800" b="1" baseline="-25000">
                <a:solidFill>
                  <a:schemeClr val="tx1"/>
                </a:solidFill>
                <a:latin typeface="楷体" panose="02010609060101010101" pitchFamily="49" charset="-122"/>
                <a:ea typeface="楷体" panose="02010609060101010101" pitchFamily="49" charset="-122"/>
              </a:rPr>
              <a:t>单体</a:t>
            </a:r>
            <a:r>
              <a:rPr lang="zh-CN" altLang="en-US" sz="2800" b="1">
                <a:solidFill>
                  <a:schemeClr val="tx1"/>
                </a:solidFill>
                <a:latin typeface="楷体" panose="02010609060101010101" pitchFamily="49" charset="-122"/>
                <a:ea typeface="楷体" panose="02010609060101010101" pitchFamily="49" charset="-122"/>
              </a:rPr>
              <a:t>＝</a:t>
            </a:r>
            <a:r>
              <a:rPr lang="en-US" altLang="zh-CN" sz="2800" b="1">
                <a:solidFill>
                  <a:schemeClr val="tx1"/>
                </a:solidFill>
                <a:latin typeface="楷体" panose="02010609060101010101" pitchFamily="49" charset="-122"/>
                <a:ea typeface="楷体" panose="02010609060101010101" pitchFamily="49" charset="-122"/>
              </a:rPr>
              <a:t>HLB</a:t>
            </a:r>
            <a:r>
              <a:rPr lang="zh-CN" altLang="en-US" sz="2800" b="1" baseline="-25000">
                <a:solidFill>
                  <a:schemeClr val="tx1"/>
                </a:solidFill>
                <a:latin typeface="楷体" panose="02010609060101010101" pitchFamily="49" charset="-122"/>
                <a:ea typeface="楷体" panose="02010609060101010101" pitchFamily="49" charset="-122"/>
              </a:rPr>
              <a:t>乳化剂</a:t>
            </a:r>
            <a:endParaRPr lang="zh-CN" altLang="en-US" sz="2800" b="1" baseline="-25000" dirty="0">
              <a:solidFill>
                <a:schemeClr val="tx1"/>
              </a:solidFill>
              <a:latin typeface="楷体" panose="02010609060101010101" pitchFamily="49" charset="-122"/>
              <a:ea typeface="楷体" panose="02010609060101010101" pitchFamily="49" charset="-122"/>
            </a:endParaRPr>
          </a:p>
        </p:txBody>
      </p:sp>
      <p:sp>
        <p:nvSpPr>
          <p:cNvPr id="2" name="矩形 1"/>
          <p:cNvSpPr/>
          <p:nvPr/>
        </p:nvSpPr>
        <p:spPr>
          <a:xfrm>
            <a:off x="395536" y="1556792"/>
            <a:ext cx="2016224" cy="954107"/>
          </a:xfrm>
          <a:prstGeom prst="rect">
            <a:avLst/>
          </a:prstGeom>
        </p:spPr>
        <p:txBody>
          <a:bodyPr wrap="square">
            <a:spAutoFit/>
          </a:bodyPr>
          <a:lstStyle/>
          <a:p>
            <a:pPr algn="r"/>
            <a:r>
              <a:rPr lang="zh-CN" altLang="en-US" sz="2800" dirty="0">
                <a:latin typeface="楷体" panose="02010609060101010101" pitchFamily="49" charset="-122"/>
                <a:ea typeface="楷体" panose="02010609060101010101" pitchFamily="49" charset="-122"/>
              </a:rPr>
              <a:t>共聚</a:t>
            </a:r>
          </a:p>
          <a:p>
            <a:pPr algn="r"/>
            <a:r>
              <a:rPr lang="zh-CN" altLang="en-US" sz="2800" dirty="0">
                <a:latin typeface="楷体" panose="02010609060101010101" pitchFamily="49" charset="-122"/>
                <a:ea typeface="楷体" panose="02010609060101010101" pitchFamily="49" charset="-122"/>
              </a:rPr>
              <a:t>复合乳化剂</a:t>
            </a:r>
          </a:p>
        </p:txBody>
      </p:sp>
      <p:sp>
        <p:nvSpPr>
          <p:cNvPr id="3" name="右大括号 2"/>
          <p:cNvSpPr/>
          <p:nvPr/>
        </p:nvSpPr>
        <p:spPr>
          <a:xfrm>
            <a:off x="2303748" y="1709809"/>
            <a:ext cx="216024" cy="648072"/>
          </a:xfrm>
          <a:prstGeom prst="rightBrace">
            <a:avLst>
              <a:gd name="adj1" fmla="val 56250"/>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p:cNvSpPr txBox="1"/>
              <p:nvPr/>
            </p:nvSpPr>
            <p:spPr>
              <a:xfrm>
                <a:off x="2614088" y="1569912"/>
                <a:ext cx="3411768" cy="1043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𝐻𝐿𝐵</m:t>
                      </m:r>
                      <m:r>
                        <a:rPr lang="en-US" altLang="zh-CN" sz="2800" b="0" i="1" smtClean="0">
                          <a:latin typeface="Cambria Math" panose="02040503050406030204" pitchFamily="18" charset="0"/>
                        </a:rPr>
                        <m:t>=</m:t>
                      </m:r>
                      <m:nary>
                        <m:naryPr>
                          <m:chr m:val="∑"/>
                          <m:subHide m:val="on"/>
                          <m:supHide m:val="on"/>
                          <m:ctrlPr>
                            <a:rPr lang="en-US" altLang="zh-CN" sz="2800" b="0" i="1" smtClean="0">
                              <a:latin typeface="Cambria Math" panose="02040503050406030204" pitchFamily="18" charset="0"/>
                            </a:rPr>
                          </m:ctrlPr>
                        </m:naryPr>
                        <m:sub/>
                        <m:sup/>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𝐻𝐿𝐵</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𝑊</m:t>
                              </m:r>
                            </m:e>
                            <m:sub>
                              <m:r>
                                <a:rPr lang="en-US" altLang="zh-CN" sz="2800" b="0" i="1" smtClean="0">
                                  <a:latin typeface="Cambria Math" panose="02040503050406030204" pitchFamily="18" charset="0"/>
                                  <a:ea typeface="Cambria Math" panose="02040503050406030204" pitchFamily="18" charset="0"/>
                                </a:rPr>
                                <m:t>𝑖</m:t>
                              </m:r>
                            </m:sub>
                          </m:sSub>
                        </m:e>
                      </m:nary>
                    </m:oMath>
                  </m:oMathPara>
                </a14:m>
                <a:endParaRPr lang="zh-CN" altLang="en-US" sz="28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614088" y="1569912"/>
                <a:ext cx="3411768" cy="1043363"/>
              </a:xfrm>
              <a:prstGeom prst="rect">
                <a:avLst/>
              </a:prstGeom>
              <a:blipFill rotWithShape="0">
                <a:blip r:embed="rId2"/>
                <a:stretch>
                  <a:fillRect/>
                </a:stretch>
              </a:blipFill>
            </p:spPr>
            <p:txBody>
              <a:bodyPr/>
              <a:lstStyle/>
              <a:p>
                <a:r>
                  <a:rPr lang="zh-CN" altLang="en-US">
                    <a:noFill/>
                  </a:rPr>
                  <a:t> </a:t>
                </a:r>
              </a:p>
            </p:txBody>
          </p:sp>
        </mc:Fallback>
      </mc:AlternateContent>
      <p:sp>
        <p:nvSpPr>
          <p:cNvPr id="5" name="矩形 4"/>
          <p:cNvSpPr/>
          <p:nvPr/>
        </p:nvSpPr>
        <p:spPr>
          <a:xfrm>
            <a:off x="539552" y="2836784"/>
            <a:ext cx="8208912" cy="1384995"/>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例：已知单体MMA：40％，苯乙烯：60％。HLB分别为12.1～13.7、13.0～16.0。</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求乳化剂HLB的范围？</a:t>
            </a:r>
          </a:p>
        </p:txBody>
      </p:sp>
      <p:sp>
        <p:nvSpPr>
          <p:cNvPr id="6" name="矩形 5"/>
          <p:cNvSpPr/>
          <p:nvPr/>
        </p:nvSpPr>
        <p:spPr>
          <a:xfrm>
            <a:off x="554669" y="4517612"/>
            <a:ext cx="8193795" cy="1384995"/>
          </a:xfrm>
          <a:prstGeom prst="rect">
            <a:avLst/>
          </a:prstGeom>
        </p:spPr>
        <p:txBody>
          <a:bodyPr wrap="square">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解：</a:t>
            </a: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上限：12.1×0.4+13.0×0.6＝12.64；</a:t>
            </a:r>
          </a:p>
          <a:p>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下限：13.7×0.4+16.0×0.6＝15.08；</a:t>
            </a:r>
          </a:p>
          <a:p>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所以，乳化剂HLB值的范围12.64～15.08；</a:t>
            </a:r>
          </a:p>
        </p:txBody>
      </p:sp>
    </p:spTree>
    <p:extLst>
      <p:ext uri="{BB962C8B-B14F-4D97-AF65-F5344CB8AC3E}">
        <p14:creationId xmlns:p14="http://schemas.microsoft.com/office/powerpoint/2010/main" val="311523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乳化剂的选择原则</a:t>
            </a:r>
          </a:p>
        </p:txBody>
      </p:sp>
      <p:sp>
        <p:nvSpPr>
          <p:cNvPr id="9" name="对角圆角矩形 8"/>
          <p:cNvSpPr/>
          <p:nvPr/>
        </p:nvSpPr>
        <p:spPr>
          <a:xfrm>
            <a:off x="683568" y="836712"/>
            <a:ext cx="8064896" cy="720080"/>
          </a:xfrm>
          <a:prstGeom prst="round2DiagRect">
            <a:avLst>
              <a:gd name="adj1" fmla="val 50000"/>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增溶性</a:t>
            </a:r>
          </a:p>
        </p:txBody>
      </p:sp>
      <p:sp>
        <p:nvSpPr>
          <p:cNvPr id="10" name="流程图: 可选过程 9"/>
          <p:cNvSpPr/>
          <p:nvPr/>
        </p:nvSpPr>
        <p:spPr>
          <a:xfrm>
            <a:off x="857001" y="2722267"/>
            <a:ext cx="2376264" cy="1354805"/>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a:latin typeface="微软雅黑" panose="020B0503020204020204" pitchFamily="34" charset="-122"/>
                <a:ea typeface="微软雅黑" panose="020B0503020204020204" pitchFamily="34" charset="-122"/>
              </a:rPr>
              <a:t>乳化剂对单体的增溶能力↑</a:t>
            </a:r>
            <a:endParaRPr lang="zh-CN" altLang="en-US" sz="2800" dirty="0">
              <a:latin typeface="微软雅黑" panose="020B0503020204020204" pitchFamily="34" charset="-122"/>
              <a:ea typeface="微软雅黑" panose="020B0503020204020204" pitchFamily="34" charset="-122"/>
            </a:endParaRPr>
          </a:p>
        </p:txBody>
      </p:sp>
      <p:sp>
        <p:nvSpPr>
          <p:cNvPr id="11" name="左大括号 10"/>
          <p:cNvSpPr/>
          <p:nvPr/>
        </p:nvSpPr>
        <p:spPr>
          <a:xfrm>
            <a:off x="3286563" y="2209864"/>
            <a:ext cx="576064" cy="2443271"/>
          </a:xfrm>
          <a:prstGeom prst="leftBrace">
            <a:avLst>
              <a:gd name="adj1" fmla="val 43839"/>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2" name="流程图: 可选过程 11"/>
          <p:cNvSpPr/>
          <p:nvPr/>
        </p:nvSpPr>
        <p:spPr>
          <a:xfrm>
            <a:off x="3915925" y="1651914"/>
            <a:ext cx="4798803" cy="214212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将生成尺寸更大的胶束，会增溶更多的单体，故阶段</a:t>
            </a:r>
            <a:r>
              <a:rPr lang="en-US" altLang="zh-CN" sz="2800" dirty="0">
                <a:latin typeface="微软雅黑" panose="020B0503020204020204" pitchFamily="34" charset="-122"/>
                <a:ea typeface="微软雅黑" panose="020B0503020204020204" pitchFamily="34" charset="-122"/>
              </a:rPr>
              <a:t>Ⅰ</a:t>
            </a:r>
            <a:r>
              <a:rPr lang="zh-CN" altLang="en-US" sz="2800" dirty="0">
                <a:latin typeface="微软雅黑" panose="020B0503020204020204" pitchFamily="34" charset="-122"/>
                <a:ea typeface="微软雅黑" panose="020B0503020204020204" pitchFamily="34" charset="-122"/>
              </a:rPr>
              <a:t>聚合反应速率就更大；乳胶粒的尺寸分布变窄，阶段</a:t>
            </a:r>
            <a:r>
              <a:rPr lang="en-US" altLang="zh-CN" sz="2800" dirty="0">
                <a:latin typeface="微软雅黑" panose="020B0503020204020204" pitchFamily="34" charset="-122"/>
                <a:ea typeface="微软雅黑" panose="020B0503020204020204" pitchFamily="34" charset="-122"/>
              </a:rPr>
              <a:t>Ⅰ</a:t>
            </a:r>
            <a:r>
              <a:rPr lang="zh-CN" altLang="en-US" sz="2800" dirty="0">
                <a:latin typeface="微软雅黑" panose="020B0503020204020204" pitchFamily="34" charset="-122"/>
                <a:ea typeface="微软雅黑" panose="020B0503020204020204" pitchFamily="34" charset="-122"/>
              </a:rPr>
              <a:t>缩短。</a:t>
            </a:r>
          </a:p>
        </p:txBody>
      </p:sp>
      <p:sp>
        <p:nvSpPr>
          <p:cNvPr id="13" name="流程图: 可选过程 12"/>
          <p:cNvSpPr/>
          <p:nvPr/>
        </p:nvSpPr>
        <p:spPr>
          <a:xfrm>
            <a:off x="3915925" y="4077072"/>
            <a:ext cx="4798803" cy="108012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对阶段</a:t>
            </a:r>
            <a:r>
              <a:rPr lang="en-US" altLang="zh-CN" sz="2800" dirty="0">
                <a:latin typeface="微软雅黑" panose="020B0503020204020204" pitchFamily="34" charset="-122"/>
                <a:ea typeface="微软雅黑" panose="020B0503020204020204" pitchFamily="34" charset="-122"/>
              </a:rPr>
              <a:t>Ⅱ</a:t>
            </a:r>
            <a:r>
              <a:rPr lang="zh-CN" altLang="en-US" sz="2800" dirty="0">
                <a:latin typeface="微软雅黑" panose="020B0503020204020204" pitchFamily="34" charset="-122"/>
                <a:ea typeface="微软雅黑" panose="020B0503020204020204" pitchFamily="34" charset="-122"/>
              </a:rPr>
              <a:t>的聚合反应速率没有影响。</a:t>
            </a:r>
          </a:p>
        </p:txBody>
      </p:sp>
      <p:sp>
        <p:nvSpPr>
          <p:cNvPr id="2" name="矩形 1"/>
          <p:cNvSpPr/>
          <p:nvPr/>
        </p:nvSpPr>
        <p:spPr>
          <a:xfrm>
            <a:off x="798638" y="5449278"/>
            <a:ext cx="3775393" cy="523220"/>
          </a:xfrm>
          <a:prstGeom prst="rect">
            <a:avLst/>
          </a:prstGeom>
        </p:spPr>
        <p:txBody>
          <a:bodyPr wrap="none">
            <a:spAutoFit/>
          </a:bodyPr>
          <a:lstStyle/>
          <a:p>
            <a:r>
              <a:rPr lang="zh-CN" altLang="en-US" sz="2800" dirty="0">
                <a:solidFill>
                  <a:srgbClr val="0000FF"/>
                </a:solidFill>
                <a:latin typeface="楷体" panose="02010609060101010101" pitchFamily="49" charset="-122"/>
                <a:ea typeface="楷体" panose="02010609060101010101" pitchFamily="49" charset="-122"/>
              </a:rPr>
              <a:t>选增溶性大的乳化剂；</a:t>
            </a:r>
          </a:p>
        </p:txBody>
      </p:sp>
    </p:spTree>
    <p:extLst>
      <p:ext uri="{BB962C8B-B14F-4D97-AF65-F5344CB8AC3E}">
        <p14:creationId xmlns:p14="http://schemas.microsoft.com/office/powerpoint/2010/main" val="3017912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楷体" panose="02010609060101010101" pitchFamily="49" charset="-122"/>
                <a:ea typeface="楷体" panose="02010609060101010101" pitchFamily="49" charset="-122"/>
                <a:cs typeface="Arial" panose="020B0604020202020204" pitchFamily="34" charset="0"/>
              </a:rPr>
              <a:t>6.</a:t>
            </a:r>
            <a:r>
              <a:rPr lang="zh-CN" altLang="en-US" sz="2800">
                <a:latin typeface="楷体" panose="02010609060101010101" pitchFamily="49" charset="-122"/>
                <a:ea typeface="楷体" panose="02010609060101010101" pitchFamily="49" charset="-122"/>
                <a:cs typeface="Arial" panose="020B0604020202020204" pitchFamily="34" charset="0"/>
              </a:rPr>
              <a:t>乳化剂的选择原则</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400" dirty="0">
                <a:solidFill>
                  <a:schemeClr val="tx1"/>
                </a:solidFill>
                <a:latin typeface="Arial" panose="020B0604020202020204" pitchFamily="34" charset="0"/>
                <a:ea typeface="楷体" panose="02010609060101010101" pitchFamily="49" charset="-122"/>
              </a:rPr>
              <a:t>经验</a:t>
            </a:r>
            <a:endParaRPr lang="en-US" altLang="zh-CN" sz="2400" dirty="0">
              <a:solidFill>
                <a:schemeClr val="tx1"/>
              </a:solidFill>
              <a:latin typeface="Arial" panose="020B0604020202020204" pitchFamily="34" charset="0"/>
              <a:ea typeface="楷体" panose="02010609060101010101" pitchFamily="49" charset="-122"/>
            </a:endParaRPr>
          </a:p>
          <a:p>
            <a:pPr marL="342900" indent="-342900">
              <a:spcBef>
                <a:spcPts val="600"/>
              </a:spcBef>
              <a:buClr>
                <a:srgbClr val="0000FF"/>
              </a:buClr>
              <a:buFont typeface="Arial" panose="020B0604020202020204" pitchFamily="34" charset="0"/>
              <a:buChar char="♣"/>
            </a:pPr>
            <a:r>
              <a:rPr lang="zh-CN" altLang="en-US" sz="2400" dirty="0">
                <a:solidFill>
                  <a:schemeClr val="tx1"/>
                </a:solidFill>
                <a:latin typeface="Arial" panose="020B0604020202020204" pitchFamily="34" charset="0"/>
                <a:ea typeface="楷体" panose="02010609060101010101" pitchFamily="49" charset="-122"/>
              </a:rPr>
              <a:t>参考前人工作经验；</a:t>
            </a:r>
          </a:p>
          <a:p>
            <a:pPr marL="342900" indent="-342900">
              <a:spcBef>
                <a:spcPts val="600"/>
              </a:spcBef>
              <a:buClr>
                <a:srgbClr val="0000FF"/>
              </a:buClr>
              <a:buFont typeface="Arial" panose="020B0604020202020204" pitchFamily="34" charset="0"/>
              <a:buChar char="♣"/>
            </a:pPr>
            <a:r>
              <a:rPr lang="zh-CN" altLang="en-US" sz="2400" dirty="0">
                <a:solidFill>
                  <a:srgbClr val="C00000"/>
                </a:solidFill>
                <a:latin typeface="Arial" panose="020B0604020202020204" pitchFamily="34" charset="0"/>
                <a:ea typeface="楷体" panose="02010609060101010101" pitchFamily="49" charset="-122"/>
              </a:rPr>
              <a:t>优先选用离子型乳化剂</a:t>
            </a:r>
            <a:r>
              <a:rPr lang="zh-CN" altLang="en-US" sz="2400" dirty="0">
                <a:solidFill>
                  <a:schemeClr val="tx1"/>
                </a:solidFill>
                <a:latin typeface="Arial" panose="020B0604020202020204" pitchFamily="34" charset="0"/>
                <a:ea typeface="楷体" panose="02010609060101010101" pitchFamily="49" charset="-122"/>
              </a:rPr>
              <a:t>（离子型分子量小，相同质量条件下，数目↑，</a:t>
            </a:r>
            <a:r>
              <a:rPr lang="en-US" altLang="zh-CN" sz="2400" dirty="0" err="1">
                <a:solidFill>
                  <a:schemeClr val="tx1"/>
                </a:solidFill>
                <a:latin typeface="Arial" panose="020B0604020202020204" pitchFamily="34" charset="0"/>
                <a:ea typeface="楷体" panose="02010609060101010101" pitchFamily="49" charset="-122"/>
              </a:rPr>
              <a:t>Rp</a:t>
            </a:r>
            <a:r>
              <a:rPr lang="en-US" altLang="zh-CN" sz="2400" dirty="0">
                <a:solidFill>
                  <a:schemeClr val="tx1"/>
                </a:solidFill>
                <a:latin typeface="Arial" panose="020B0604020202020204" pitchFamily="34" charset="0"/>
                <a:ea typeface="楷体" panose="02010609060101010101" pitchFamily="49" charset="-122"/>
              </a:rPr>
              <a:t>↑</a:t>
            </a:r>
            <a:r>
              <a:rPr lang="zh-CN" altLang="en-US" sz="2400" dirty="0">
                <a:solidFill>
                  <a:schemeClr val="tx1"/>
                </a:solidFill>
                <a:latin typeface="Arial" panose="020B0604020202020204" pitchFamily="34" charset="0"/>
                <a:ea typeface="楷体" panose="02010609060101010101" pitchFamily="49" charset="-122"/>
              </a:rPr>
              <a:t>，</a:t>
            </a:r>
            <a:r>
              <a:rPr lang="en-US" altLang="zh-CN" sz="2400" dirty="0">
                <a:solidFill>
                  <a:schemeClr val="tx1"/>
                </a:solidFill>
                <a:latin typeface="Arial" panose="020B0604020202020204" pitchFamily="34" charset="0"/>
                <a:ea typeface="楷体" panose="02010609060101010101" pitchFamily="49" charset="-122"/>
              </a:rPr>
              <a:t>Mw↑</a:t>
            </a:r>
            <a:r>
              <a:rPr lang="zh-CN" altLang="en-US" sz="2400" dirty="0">
                <a:solidFill>
                  <a:schemeClr val="tx1"/>
                </a:solidFill>
                <a:latin typeface="Arial" panose="020B0604020202020204" pitchFamily="34" charset="0"/>
                <a:ea typeface="楷体" panose="02010609060101010101" pitchFamily="49" charset="-122"/>
              </a:rPr>
              <a:t>）</a:t>
            </a:r>
          </a:p>
          <a:p>
            <a:pPr marL="342900" indent="-342900">
              <a:spcBef>
                <a:spcPts val="600"/>
              </a:spcBef>
              <a:buClr>
                <a:srgbClr val="0000FF"/>
              </a:buClr>
              <a:buFont typeface="Arial" panose="020B0604020202020204" pitchFamily="34" charset="0"/>
              <a:buChar char="♣"/>
            </a:pPr>
            <a:r>
              <a:rPr lang="zh-CN" altLang="en-US" sz="2400" dirty="0">
                <a:solidFill>
                  <a:srgbClr val="C00000"/>
                </a:solidFill>
                <a:latin typeface="Arial" panose="020B0604020202020204" pitchFamily="34" charset="0"/>
                <a:ea typeface="楷体" panose="02010609060101010101" pitchFamily="49" charset="-122"/>
              </a:rPr>
              <a:t>选择结构相似的乳化剂</a:t>
            </a:r>
            <a:r>
              <a:rPr lang="zh-CN" altLang="en-US" sz="2400" dirty="0">
                <a:solidFill>
                  <a:schemeClr val="tx1"/>
                </a:solidFill>
                <a:latin typeface="Arial" panose="020B0604020202020204" pitchFamily="34" charset="0"/>
                <a:ea typeface="楷体" panose="02010609060101010101" pitchFamily="49" charset="-122"/>
              </a:rPr>
              <a:t>（较好的乳化效果）</a:t>
            </a:r>
          </a:p>
          <a:p>
            <a:pPr marL="342900" indent="-342900">
              <a:spcBef>
                <a:spcPts val="600"/>
              </a:spcBef>
              <a:buClr>
                <a:srgbClr val="0000FF"/>
              </a:buClr>
              <a:buFont typeface="Arial" panose="020B0604020202020204" pitchFamily="34" charset="0"/>
              <a:buChar char="♣"/>
            </a:pPr>
            <a:r>
              <a:rPr lang="zh-CN" altLang="en-US" sz="2400" dirty="0">
                <a:solidFill>
                  <a:schemeClr val="tx1"/>
                </a:solidFill>
                <a:latin typeface="Arial" panose="020B0604020202020204" pitchFamily="34" charset="0"/>
                <a:ea typeface="楷体" panose="02010609060101010101" pitchFamily="49" charset="-122"/>
              </a:rPr>
              <a:t>离子型和非离子型</a:t>
            </a:r>
            <a:r>
              <a:rPr lang="zh-CN" altLang="en-US" sz="2400" dirty="0">
                <a:solidFill>
                  <a:srgbClr val="C00000"/>
                </a:solidFill>
                <a:latin typeface="Arial" panose="020B0604020202020204" pitchFamily="34" charset="0"/>
                <a:ea typeface="楷体" panose="02010609060101010101" pitchFamily="49" charset="-122"/>
              </a:rPr>
              <a:t>复合</a:t>
            </a:r>
            <a:r>
              <a:rPr lang="zh-CN" altLang="en-US" sz="2400" dirty="0">
                <a:solidFill>
                  <a:schemeClr val="tx1"/>
                </a:solidFill>
                <a:latin typeface="Arial" panose="020B0604020202020204" pitchFamily="34" charset="0"/>
                <a:ea typeface="楷体" panose="02010609060101010101" pitchFamily="49" charset="-122"/>
              </a:rPr>
              <a:t>（性能互补，得到更好的稳定效果）</a:t>
            </a:r>
          </a:p>
          <a:p>
            <a:pPr marL="342900" indent="-342900">
              <a:spcBef>
                <a:spcPts val="600"/>
              </a:spcBef>
              <a:buClr>
                <a:srgbClr val="0000FF"/>
              </a:buClr>
              <a:buFont typeface="Arial" panose="020B0604020202020204" pitchFamily="34" charset="0"/>
              <a:buChar char="♣"/>
            </a:pPr>
            <a:r>
              <a:rPr lang="zh-CN" altLang="en-US" sz="2400" dirty="0">
                <a:solidFill>
                  <a:schemeClr val="tx1"/>
                </a:solidFill>
                <a:latin typeface="Arial" panose="020B0604020202020204" pitchFamily="34" charset="0"/>
                <a:ea typeface="楷体" panose="02010609060101010101" pitchFamily="49" charset="-122"/>
              </a:rPr>
              <a:t>不干扰聚合（没有阻聚作用，不降低反应速率及分子量）</a:t>
            </a:r>
          </a:p>
          <a:p>
            <a:pPr marL="342900" indent="-342900">
              <a:spcBef>
                <a:spcPts val="600"/>
              </a:spcBef>
              <a:buClr>
                <a:srgbClr val="0000FF"/>
              </a:buClr>
              <a:buFont typeface="Arial" panose="020B0604020202020204" pitchFamily="34" charset="0"/>
              <a:buChar char="♣"/>
            </a:pPr>
            <a:r>
              <a:rPr lang="zh-CN" altLang="en-US" sz="2400" dirty="0">
                <a:solidFill>
                  <a:schemeClr val="tx1"/>
                </a:solidFill>
                <a:latin typeface="Arial" panose="020B0604020202020204" pitchFamily="34" charset="0"/>
                <a:ea typeface="楷体" panose="02010609060101010101" pitchFamily="49" charset="-122"/>
              </a:rPr>
              <a:t>结合后处理的要求，如需凝聚的，不能用稳定性好的乳化剂；不易使用容易产生气泡的乳化剂；</a:t>
            </a:r>
          </a:p>
          <a:p>
            <a:pPr marL="342900" indent="-342900">
              <a:spcBef>
                <a:spcPts val="600"/>
              </a:spcBef>
              <a:buClr>
                <a:srgbClr val="0000FF"/>
              </a:buClr>
              <a:buFont typeface="Arial" panose="020B0604020202020204" pitchFamily="34" charset="0"/>
              <a:buChar char="♣"/>
            </a:pPr>
            <a:r>
              <a:rPr lang="zh-CN" altLang="en-US" sz="2400" dirty="0">
                <a:solidFill>
                  <a:schemeClr val="tx1"/>
                </a:solidFill>
                <a:latin typeface="Arial" panose="020B0604020202020204" pitchFamily="34" charset="0"/>
                <a:ea typeface="楷体" panose="02010609060101010101" pitchFamily="49" charset="-122"/>
              </a:rPr>
              <a:t>用途，如：绝缘不能用离子型</a:t>
            </a:r>
          </a:p>
          <a:p>
            <a:pPr marL="342900" indent="-342900">
              <a:spcBef>
                <a:spcPts val="600"/>
              </a:spcBef>
              <a:buClr>
                <a:srgbClr val="0000FF"/>
              </a:buClr>
              <a:buFont typeface="Arial" panose="020B0604020202020204" pitchFamily="34" charset="0"/>
              <a:buChar char="♣"/>
            </a:pPr>
            <a:r>
              <a:rPr lang="zh-CN" altLang="en-US" sz="2400" dirty="0">
                <a:solidFill>
                  <a:schemeClr val="tx1"/>
                </a:solidFill>
                <a:latin typeface="Arial" panose="020B0604020202020204" pitchFamily="34" charset="0"/>
                <a:ea typeface="楷体" panose="02010609060101010101" pitchFamily="49" charset="-122"/>
              </a:rPr>
              <a:t>廉价</a:t>
            </a:r>
          </a:p>
        </p:txBody>
      </p:sp>
    </p:spTree>
    <p:extLst>
      <p:ext uri="{BB962C8B-B14F-4D97-AF65-F5344CB8AC3E}">
        <p14:creationId xmlns:p14="http://schemas.microsoft.com/office/powerpoint/2010/main" val="2831530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6626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7. </a:t>
            </a:r>
            <a:r>
              <a:rPr lang="zh-CN" altLang="en-US" sz="2800" dirty="0">
                <a:latin typeface="楷体" panose="02010609060101010101" pitchFamily="49" charset="-122"/>
                <a:ea typeface="楷体" panose="02010609060101010101" pitchFamily="49" charset="-122"/>
                <a:cs typeface="Arial" panose="020B0604020202020204" pitchFamily="34" charset="0"/>
              </a:rPr>
              <a:t>乳化剂对聚合影响</a:t>
            </a:r>
          </a:p>
        </p:txBody>
      </p:sp>
      <mc:AlternateContent xmlns:mc="http://schemas.openxmlformats.org/markup-compatibility/2006" xmlns:a14="http://schemas.microsoft.com/office/drawing/2010/main">
        <mc:Choice Requires="a14">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pl-PL" altLang="zh-CN" sz="2800" dirty="0">
                    <a:solidFill>
                      <a:schemeClr val="tx1"/>
                    </a:solidFill>
                    <a:latin typeface="Arial" panose="020B0604020202020204" pitchFamily="34" charset="0"/>
                    <a:ea typeface="楷体" panose="02010609060101010101" pitchFamily="49" charset="-122"/>
                  </a:rPr>
                  <a:t> Rp</a:t>
                </a:r>
                <a:r>
                  <a:rPr lang="zh-CN" altLang="pl-PL" sz="2800" dirty="0">
                    <a:solidFill>
                      <a:schemeClr val="tx1"/>
                    </a:solidFill>
                    <a:latin typeface="Arial" panose="020B0604020202020204" pitchFamily="34" charset="0"/>
                    <a:ea typeface="楷体" panose="02010609060101010101" pitchFamily="49" charset="-122"/>
                  </a:rPr>
                  <a:t>和</a:t>
                </a:r>
                <a:r>
                  <a:rPr lang="pl-PL" altLang="zh-CN" sz="2800" dirty="0">
                    <a:solidFill>
                      <a:schemeClr val="tx1"/>
                    </a:solidFill>
                    <a:latin typeface="Arial" panose="020B0604020202020204" pitchFamily="34" charset="0"/>
                    <a:ea typeface="楷体" panose="02010609060101010101" pitchFamily="49" charset="-122"/>
                  </a:rPr>
                  <a:t>Mw</a:t>
                </a: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14:m>
                  <m:oMath xmlns:m="http://schemas.openxmlformats.org/officeDocument/2006/math">
                    <m:sSub>
                      <m:sSubPr>
                        <m:ctrlPr>
                          <a:rPr lang="en-US" altLang="zh-CN" sz="2800" i="1" smtClean="0">
                            <a:solidFill>
                              <a:schemeClr val="tx1"/>
                            </a:solidFill>
                            <a:latin typeface="Cambria Math" panose="02040503050406030204" pitchFamily="18" charset="0"/>
                            <a:ea typeface="楷体" panose="02010609060101010101" pitchFamily="49" charset="-122"/>
                          </a:rPr>
                        </m:ctrlPr>
                      </m:sSubPr>
                      <m:e>
                        <m:r>
                          <a:rPr lang="en-US" altLang="zh-CN" sz="2800" b="0" i="1" smtClean="0">
                            <a:solidFill>
                              <a:schemeClr val="tx1"/>
                            </a:solidFill>
                            <a:latin typeface="Cambria Math" panose="02040503050406030204" pitchFamily="18" charset="0"/>
                            <a:ea typeface="楷体" panose="02010609060101010101" pitchFamily="49" charset="-122"/>
                          </a:rPr>
                          <m:t>𝑅</m:t>
                        </m:r>
                      </m:e>
                      <m:sub>
                        <m:r>
                          <a:rPr lang="en-US" altLang="zh-CN" sz="2800" b="0" i="1" smtClean="0">
                            <a:solidFill>
                              <a:schemeClr val="tx1"/>
                            </a:solidFill>
                            <a:latin typeface="Cambria Math" panose="02040503050406030204" pitchFamily="18" charset="0"/>
                            <a:ea typeface="楷体" panose="02010609060101010101" pitchFamily="49" charset="-122"/>
                          </a:rPr>
                          <m:t>𝑝</m:t>
                        </m:r>
                      </m:sub>
                    </m:sSub>
                    <m:r>
                      <a:rPr lang="en-US" altLang="zh-CN" sz="2800" b="0" i="1" smtClean="0">
                        <a:solidFill>
                          <a:schemeClr val="tx1"/>
                        </a:solidFill>
                        <a:latin typeface="Cambria Math" panose="02040503050406030204" pitchFamily="18" charset="0"/>
                        <a:ea typeface="楷体" panose="02010609060101010101" pitchFamily="49" charset="-122"/>
                      </a:rPr>
                      <m:t>=</m:t>
                    </m:r>
                    <m:sSub>
                      <m:sSubPr>
                        <m:ctrlPr>
                          <a:rPr lang="en-US" altLang="zh-CN" sz="2800" i="1" smtClean="0">
                            <a:solidFill>
                              <a:schemeClr val="tx1"/>
                            </a:solidFill>
                            <a:latin typeface="Cambria Math" panose="02040503050406030204" pitchFamily="18" charset="0"/>
                            <a:ea typeface="楷体" panose="02010609060101010101" pitchFamily="49" charset="-122"/>
                          </a:rPr>
                        </m:ctrlPr>
                      </m:sSubPr>
                      <m:e>
                        <m:r>
                          <a:rPr lang="en-US" altLang="zh-CN" sz="2800" b="0" i="1" smtClean="0">
                            <a:solidFill>
                              <a:schemeClr val="tx1"/>
                            </a:solidFill>
                            <a:latin typeface="Cambria Math" panose="02040503050406030204" pitchFamily="18" charset="0"/>
                            <a:ea typeface="楷体" panose="02010609060101010101" pitchFamily="49" charset="-122"/>
                          </a:rPr>
                          <m:t>𝑘</m:t>
                        </m:r>
                      </m:e>
                      <m:sub>
                        <m:r>
                          <a:rPr lang="en-US" altLang="zh-CN" sz="2800" b="0" i="1" smtClean="0">
                            <a:solidFill>
                              <a:schemeClr val="tx1"/>
                            </a:solidFill>
                            <a:latin typeface="Cambria Math" panose="02040503050406030204" pitchFamily="18" charset="0"/>
                            <a:ea typeface="楷体" panose="02010609060101010101" pitchFamily="49" charset="-122"/>
                          </a:rPr>
                          <m:t>𝑝</m:t>
                        </m:r>
                      </m:sub>
                    </m:sSub>
                    <m:d>
                      <m:dPr>
                        <m:begChr m:val="["/>
                        <m:endChr m:val="]"/>
                        <m:ctrlPr>
                          <a:rPr lang="en-US" altLang="zh-CN" sz="2800" i="1" smtClean="0">
                            <a:solidFill>
                              <a:schemeClr val="tx1"/>
                            </a:solidFill>
                            <a:latin typeface="Cambria Math" panose="02040503050406030204" pitchFamily="18" charset="0"/>
                            <a:ea typeface="楷体" panose="02010609060101010101" pitchFamily="49" charset="-122"/>
                          </a:rPr>
                        </m:ctrlPr>
                      </m:dPr>
                      <m:e>
                        <m:r>
                          <a:rPr lang="en-US" altLang="zh-CN" sz="2800" b="0" i="1" smtClean="0">
                            <a:solidFill>
                              <a:schemeClr val="tx1"/>
                            </a:solidFill>
                            <a:latin typeface="Cambria Math" panose="02040503050406030204" pitchFamily="18" charset="0"/>
                            <a:ea typeface="楷体" panose="02010609060101010101" pitchFamily="49" charset="-122"/>
                          </a:rPr>
                          <m:t>𝑀</m:t>
                        </m:r>
                      </m:e>
                    </m:d>
                    <m:sSup>
                      <m:sSupPr>
                        <m:ctrlPr>
                          <a:rPr lang="en-US" altLang="zh-CN" sz="2800" i="1" smtClean="0">
                            <a:solidFill>
                              <a:schemeClr val="tx1"/>
                            </a:solidFill>
                            <a:latin typeface="Cambria Math" panose="02040503050406030204" pitchFamily="18" charset="0"/>
                            <a:ea typeface="楷体" panose="02010609060101010101" pitchFamily="49" charset="-122"/>
                          </a:rPr>
                        </m:ctrlPr>
                      </m:sSupPr>
                      <m:e>
                        <m:d>
                          <m:dPr>
                            <m:begChr m:val="["/>
                            <m:endChr m:val="]"/>
                            <m:ctrlPr>
                              <a:rPr lang="en-US" altLang="zh-CN" sz="2800" i="1" smtClean="0">
                                <a:solidFill>
                                  <a:schemeClr val="tx1"/>
                                </a:solidFill>
                                <a:latin typeface="Cambria Math" panose="02040503050406030204" pitchFamily="18" charset="0"/>
                                <a:ea typeface="楷体" panose="02010609060101010101" pitchFamily="49" charset="-122"/>
                              </a:rPr>
                            </m:ctrlPr>
                          </m:dPr>
                          <m:e>
                            <m:r>
                              <a:rPr lang="en-US" altLang="zh-CN" sz="2800" b="0" i="1" smtClean="0">
                                <a:solidFill>
                                  <a:schemeClr val="tx1"/>
                                </a:solidFill>
                                <a:latin typeface="Cambria Math" panose="02040503050406030204" pitchFamily="18" charset="0"/>
                                <a:ea typeface="楷体" panose="02010609060101010101" pitchFamily="49" charset="-122"/>
                              </a:rPr>
                              <m:t>𝐼</m:t>
                            </m:r>
                          </m:e>
                        </m:d>
                      </m:e>
                      <m:sup>
                        <m:f>
                          <m:fPr>
                            <m:ctrlPr>
                              <a:rPr lang="en-US" altLang="zh-CN" sz="2800" i="1" smtClean="0">
                                <a:solidFill>
                                  <a:schemeClr val="tx1"/>
                                </a:solidFill>
                                <a:latin typeface="Cambria Math" panose="02040503050406030204" pitchFamily="18" charset="0"/>
                                <a:ea typeface="楷体" panose="02010609060101010101" pitchFamily="49" charset="-122"/>
                              </a:rPr>
                            </m:ctrlPr>
                          </m:fPr>
                          <m:num>
                            <m:r>
                              <a:rPr lang="en-US" altLang="zh-CN" sz="2800" b="0" i="1" smtClean="0">
                                <a:solidFill>
                                  <a:schemeClr val="tx1"/>
                                </a:solidFill>
                                <a:latin typeface="Cambria Math" panose="02040503050406030204" pitchFamily="18" charset="0"/>
                                <a:ea typeface="楷体" panose="02010609060101010101" pitchFamily="49" charset="-122"/>
                              </a:rPr>
                              <m:t>2</m:t>
                            </m:r>
                          </m:num>
                          <m:den>
                            <m:r>
                              <a:rPr lang="en-US" altLang="zh-CN" sz="2800" b="0" i="1" smtClean="0">
                                <a:solidFill>
                                  <a:schemeClr val="tx1"/>
                                </a:solidFill>
                                <a:latin typeface="Cambria Math" panose="02040503050406030204" pitchFamily="18" charset="0"/>
                                <a:ea typeface="楷体" panose="02010609060101010101" pitchFamily="49" charset="-122"/>
                              </a:rPr>
                              <m:t>5</m:t>
                            </m:r>
                          </m:den>
                        </m:f>
                      </m:sup>
                    </m:sSup>
                    <m:sSup>
                      <m:sSupPr>
                        <m:ctrlPr>
                          <a:rPr lang="en-US" altLang="zh-CN" sz="2800" i="1" smtClean="0">
                            <a:solidFill>
                              <a:schemeClr val="tx1"/>
                            </a:solidFill>
                            <a:latin typeface="Cambria Math" panose="02040503050406030204" pitchFamily="18" charset="0"/>
                            <a:ea typeface="楷体" panose="02010609060101010101" pitchFamily="49" charset="-122"/>
                          </a:rPr>
                        </m:ctrlPr>
                      </m:sSupPr>
                      <m:e>
                        <m:d>
                          <m:dPr>
                            <m:begChr m:val="["/>
                            <m:endChr m:val="]"/>
                            <m:ctrlPr>
                              <a:rPr lang="en-US" altLang="zh-CN" sz="2800" i="1" smtClean="0">
                                <a:solidFill>
                                  <a:schemeClr val="tx1"/>
                                </a:solidFill>
                                <a:latin typeface="Cambria Math" panose="02040503050406030204" pitchFamily="18" charset="0"/>
                                <a:ea typeface="楷体" panose="02010609060101010101" pitchFamily="49" charset="-122"/>
                              </a:rPr>
                            </m:ctrlPr>
                          </m:dPr>
                          <m:e>
                            <m:r>
                              <a:rPr lang="en-US" altLang="zh-CN" sz="2800" b="0" i="1" smtClean="0">
                                <a:solidFill>
                                  <a:schemeClr val="tx1"/>
                                </a:solidFill>
                                <a:latin typeface="Cambria Math" panose="02040503050406030204" pitchFamily="18" charset="0"/>
                                <a:ea typeface="楷体" panose="02010609060101010101" pitchFamily="49" charset="-122"/>
                              </a:rPr>
                              <m:t>𝑆</m:t>
                            </m:r>
                          </m:e>
                        </m:d>
                      </m:e>
                      <m:sup>
                        <m:f>
                          <m:fPr>
                            <m:ctrlPr>
                              <a:rPr lang="en-US" altLang="zh-CN" sz="2800" i="1" smtClean="0">
                                <a:solidFill>
                                  <a:schemeClr val="tx1"/>
                                </a:solidFill>
                                <a:latin typeface="Cambria Math" panose="02040503050406030204" pitchFamily="18" charset="0"/>
                                <a:ea typeface="楷体" panose="02010609060101010101" pitchFamily="49" charset="-122"/>
                              </a:rPr>
                            </m:ctrlPr>
                          </m:fPr>
                          <m:num>
                            <m:r>
                              <a:rPr lang="en-US" altLang="zh-CN" sz="2800" b="0" i="1" smtClean="0">
                                <a:solidFill>
                                  <a:schemeClr val="tx1"/>
                                </a:solidFill>
                                <a:latin typeface="Cambria Math" panose="02040503050406030204" pitchFamily="18" charset="0"/>
                                <a:ea typeface="楷体" panose="02010609060101010101" pitchFamily="49" charset="-122"/>
                              </a:rPr>
                              <m:t>3</m:t>
                            </m:r>
                          </m:num>
                          <m:den>
                            <m:r>
                              <a:rPr lang="en-US" altLang="zh-CN" sz="2800" b="0" i="1" smtClean="0">
                                <a:solidFill>
                                  <a:schemeClr val="tx1"/>
                                </a:solidFill>
                                <a:latin typeface="Cambria Math" panose="02040503050406030204" pitchFamily="18" charset="0"/>
                                <a:ea typeface="楷体" panose="02010609060101010101" pitchFamily="49" charset="-122"/>
                              </a:rPr>
                              <m:t>5</m:t>
                            </m:r>
                          </m:den>
                        </m:f>
                      </m:sup>
                    </m:sSup>
                  </m:oMath>
                </a14:m>
                <a:r>
                  <a:rPr lang="en-US" altLang="zh-CN" sz="2800" dirty="0">
                    <a:solidFill>
                      <a:schemeClr val="tx1"/>
                    </a:solidFill>
                    <a:latin typeface="Arial" panose="020B0604020202020204" pitchFamily="34" charset="0"/>
                    <a:ea typeface="楷体" panose="02010609060101010101" pitchFamily="49" charset="-122"/>
                  </a:rPr>
                  <a:t> 	</a:t>
                </a:r>
                <a14:m>
                  <m:oMath xmlns:m="http://schemas.openxmlformats.org/officeDocument/2006/math">
                    <m:bar>
                      <m:barPr>
                        <m:pos m:val="top"/>
                        <m:ctrlPr>
                          <a:rPr lang="en-US" altLang="zh-CN" sz="2800" i="1" dirty="0" smtClean="0">
                            <a:solidFill>
                              <a:schemeClr val="tx1"/>
                            </a:solidFill>
                            <a:latin typeface="Cambria Math" panose="02040503050406030204" pitchFamily="18" charset="0"/>
                            <a:ea typeface="楷体" panose="02010609060101010101" pitchFamily="49" charset="-122"/>
                          </a:rPr>
                        </m:ctrlPr>
                      </m:barPr>
                      <m:e>
                        <m:sSub>
                          <m:sSubPr>
                            <m:ctrlPr>
                              <a:rPr lang="en-US" altLang="zh-CN" sz="2800" i="1" dirty="0" smtClean="0">
                                <a:solidFill>
                                  <a:schemeClr val="tx1"/>
                                </a:solidFill>
                                <a:latin typeface="Cambria Math" panose="02040503050406030204" pitchFamily="18" charset="0"/>
                                <a:ea typeface="楷体" panose="02010609060101010101" pitchFamily="49" charset="-122"/>
                              </a:rPr>
                            </m:ctrlPr>
                          </m:sSubPr>
                          <m:e>
                            <m:r>
                              <a:rPr lang="en-US" altLang="zh-CN" sz="2800" b="0" i="1" dirty="0" smtClean="0">
                                <a:solidFill>
                                  <a:schemeClr val="tx1"/>
                                </a:solidFill>
                                <a:latin typeface="Cambria Math" panose="02040503050406030204" pitchFamily="18" charset="0"/>
                                <a:ea typeface="楷体" panose="02010609060101010101" pitchFamily="49" charset="-122"/>
                              </a:rPr>
                              <m:t>𝑋</m:t>
                            </m:r>
                          </m:e>
                          <m:sub>
                            <m:r>
                              <a:rPr lang="en-US" altLang="zh-CN" sz="2800" b="0" i="1" dirty="0" smtClean="0">
                                <a:solidFill>
                                  <a:schemeClr val="tx1"/>
                                </a:solidFill>
                                <a:latin typeface="Cambria Math" panose="02040503050406030204" pitchFamily="18" charset="0"/>
                                <a:ea typeface="楷体" panose="02010609060101010101" pitchFamily="49" charset="-122"/>
                              </a:rPr>
                              <m:t>𝑛</m:t>
                            </m:r>
                          </m:sub>
                        </m:sSub>
                      </m:e>
                    </m:bar>
                    <m:r>
                      <a:rPr lang="en-US" altLang="zh-CN" sz="2800" b="0" i="1" dirty="0" smtClean="0">
                        <a:solidFill>
                          <a:schemeClr val="tx1"/>
                        </a:solidFill>
                        <a:latin typeface="Cambria Math" panose="02040503050406030204" pitchFamily="18" charset="0"/>
                        <a:ea typeface="楷体" panose="02010609060101010101" pitchFamily="49" charset="-122"/>
                      </a:rPr>
                      <m:t>=</m:t>
                    </m:r>
                    <m:r>
                      <a:rPr lang="en-US" altLang="zh-CN" sz="2800" b="0" i="1" dirty="0" smtClean="0">
                        <a:solidFill>
                          <a:schemeClr val="tx1"/>
                        </a:solidFill>
                        <a:latin typeface="Cambria Math" panose="02040503050406030204" pitchFamily="18" charset="0"/>
                        <a:ea typeface="楷体" panose="02010609060101010101" pitchFamily="49" charset="-122"/>
                      </a:rPr>
                      <m:t>𝑘</m:t>
                    </m:r>
                    <m:d>
                      <m:dPr>
                        <m:begChr m:val="["/>
                        <m:endChr m:val="]"/>
                        <m:ctrlPr>
                          <a:rPr lang="en-US" altLang="zh-CN" sz="2800" i="1" dirty="0" smtClean="0">
                            <a:solidFill>
                              <a:schemeClr val="tx1"/>
                            </a:solidFill>
                            <a:latin typeface="Cambria Math" panose="02040503050406030204" pitchFamily="18" charset="0"/>
                            <a:ea typeface="楷体" panose="02010609060101010101" pitchFamily="49" charset="-122"/>
                          </a:rPr>
                        </m:ctrlPr>
                      </m:dPr>
                      <m:e>
                        <m:r>
                          <a:rPr lang="en-US" altLang="zh-CN" sz="2800" b="0" i="1" dirty="0" smtClean="0">
                            <a:solidFill>
                              <a:schemeClr val="tx1"/>
                            </a:solidFill>
                            <a:latin typeface="Cambria Math" panose="02040503050406030204" pitchFamily="18" charset="0"/>
                            <a:ea typeface="楷体" panose="02010609060101010101" pitchFamily="49" charset="-122"/>
                          </a:rPr>
                          <m:t>𝑀</m:t>
                        </m:r>
                      </m:e>
                    </m:d>
                    <m:sSup>
                      <m:sSupPr>
                        <m:ctrlPr>
                          <a:rPr lang="en-US" altLang="zh-CN" sz="2800" i="1" dirty="0" smtClean="0">
                            <a:solidFill>
                              <a:schemeClr val="tx1"/>
                            </a:solidFill>
                            <a:latin typeface="Cambria Math" panose="02040503050406030204" pitchFamily="18" charset="0"/>
                            <a:ea typeface="楷体" panose="02010609060101010101" pitchFamily="49" charset="-122"/>
                          </a:rPr>
                        </m:ctrlPr>
                      </m:sSupPr>
                      <m:e>
                        <m:d>
                          <m:dPr>
                            <m:begChr m:val="["/>
                            <m:endChr m:val="]"/>
                            <m:ctrlPr>
                              <a:rPr lang="en-US" altLang="zh-CN" sz="2800" i="1" dirty="0" smtClean="0">
                                <a:solidFill>
                                  <a:schemeClr val="tx1"/>
                                </a:solidFill>
                                <a:latin typeface="Cambria Math" panose="02040503050406030204" pitchFamily="18" charset="0"/>
                                <a:ea typeface="楷体" panose="02010609060101010101" pitchFamily="49" charset="-122"/>
                              </a:rPr>
                            </m:ctrlPr>
                          </m:dPr>
                          <m:e>
                            <m:r>
                              <a:rPr lang="en-US" altLang="zh-CN" sz="2800" b="0" i="1" dirty="0" smtClean="0">
                                <a:solidFill>
                                  <a:schemeClr val="tx1"/>
                                </a:solidFill>
                                <a:latin typeface="Cambria Math" panose="02040503050406030204" pitchFamily="18" charset="0"/>
                                <a:ea typeface="楷体" panose="02010609060101010101" pitchFamily="49" charset="-122"/>
                              </a:rPr>
                              <m:t>𝐼</m:t>
                            </m:r>
                          </m:e>
                        </m:d>
                      </m:e>
                      <m:sup>
                        <m:r>
                          <a:rPr lang="en-US" altLang="zh-CN" sz="2800" b="0" i="1" dirty="0" smtClean="0">
                            <a:solidFill>
                              <a:schemeClr val="tx1"/>
                            </a:solidFill>
                            <a:latin typeface="Cambria Math" panose="02040503050406030204" pitchFamily="18" charset="0"/>
                            <a:ea typeface="楷体" panose="02010609060101010101" pitchFamily="49" charset="-122"/>
                          </a:rPr>
                          <m:t>−</m:t>
                        </m:r>
                        <m:f>
                          <m:fPr>
                            <m:ctrlPr>
                              <a:rPr lang="en-US" altLang="zh-CN" sz="2800" i="1" dirty="0" smtClean="0">
                                <a:solidFill>
                                  <a:schemeClr val="tx1"/>
                                </a:solidFill>
                                <a:latin typeface="Cambria Math" panose="02040503050406030204" pitchFamily="18" charset="0"/>
                                <a:ea typeface="楷体" panose="02010609060101010101" pitchFamily="49" charset="-122"/>
                              </a:rPr>
                            </m:ctrlPr>
                          </m:fPr>
                          <m:num>
                            <m:r>
                              <a:rPr lang="en-US" altLang="zh-CN" sz="2800" b="0" i="1" dirty="0" smtClean="0">
                                <a:solidFill>
                                  <a:schemeClr val="tx1"/>
                                </a:solidFill>
                                <a:latin typeface="Cambria Math" panose="02040503050406030204" pitchFamily="18" charset="0"/>
                                <a:ea typeface="楷体" panose="02010609060101010101" pitchFamily="49" charset="-122"/>
                              </a:rPr>
                              <m:t>3</m:t>
                            </m:r>
                          </m:num>
                          <m:den>
                            <m:r>
                              <a:rPr lang="en-US" altLang="zh-CN" sz="2800" b="0" i="1" dirty="0" smtClean="0">
                                <a:solidFill>
                                  <a:schemeClr val="tx1"/>
                                </a:solidFill>
                                <a:latin typeface="Cambria Math" panose="02040503050406030204" pitchFamily="18" charset="0"/>
                                <a:ea typeface="楷体" panose="02010609060101010101" pitchFamily="49" charset="-122"/>
                              </a:rPr>
                              <m:t>5</m:t>
                            </m:r>
                          </m:den>
                        </m:f>
                      </m:sup>
                    </m:sSup>
                    <m:sSup>
                      <m:sSupPr>
                        <m:ctrlPr>
                          <a:rPr lang="en-US" altLang="zh-CN" sz="2800" i="1" dirty="0" smtClean="0">
                            <a:solidFill>
                              <a:schemeClr val="tx1"/>
                            </a:solidFill>
                            <a:latin typeface="Cambria Math" panose="02040503050406030204" pitchFamily="18" charset="0"/>
                            <a:ea typeface="楷体" panose="02010609060101010101" pitchFamily="49" charset="-122"/>
                          </a:rPr>
                        </m:ctrlPr>
                      </m:sSupPr>
                      <m:e>
                        <m:d>
                          <m:dPr>
                            <m:begChr m:val="["/>
                            <m:endChr m:val="]"/>
                            <m:ctrlPr>
                              <a:rPr lang="en-US" altLang="zh-CN" sz="2800" i="1" dirty="0" smtClean="0">
                                <a:solidFill>
                                  <a:schemeClr val="tx1"/>
                                </a:solidFill>
                                <a:latin typeface="Cambria Math" panose="02040503050406030204" pitchFamily="18" charset="0"/>
                                <a:ea typeface="楷体" panose="02010609060101010101" pitchFamily="49" charset="-122"/>
                              </a:rPr>
                            </m:ctrlPr>
                          </m:dPr>
                          <m:e>
                            <m:r>
                              <a:rPr lang="en-US" altLang="zh-CN" sz="2800" b="0" i="1" dirty="0" smtClean="0">
                                <a:solidFill>
                                  <a:schemeClr val="tx1"/>
                                </a:solidFill>
                                <a:latin typeface="Cambria Math" panose="02040503050406030204" pitchFamily="18" charset="0"/>
                                <a:ea typeface="楷体" panose="02010609060101010101" pitchFamily="49" charset="-122"/>
                              </a:rPr>
                              <m:t>𝑆</m:t>
                            </m:r>
                          </m:e>
                        </m:d>
                      </m:e>
                      <m:sup>
                        <m:f>
                          <m:fPr>
                            <m:ctrlPr>
                              <a:rPr lang="en-US" altLang="zh-CN" sz="2800" i="1" dirty="0" smtClean="0">
                                <a:solidFill>
                                  <a:schemeClr val="tx1"/>
                                </a:solidFill>
                                <a:latin typeface="Cambria Math" panose="02040503050406030204" pitchFamily="18" charset="0"/>
                                <a:ea typeface="楷体" panose="02010609060101010101" pitchFamily="49" charset="-122"/>
                              </a:rPr>
                            </m:ctrlPr>
                          </m:fPr>
                          <m:num>
                            <m:r>
                              <a:rPr lang="en-US" altLang="zh-CN" sz="2800" b="0" i="1" dirty="0" smtClean="0">
                                <a:solidFill>
                                  <a:schemeClr val="tx1"/>
                                </a:solidFill>
                                <a:latin typeface="Cambria Math" panose="02040503050406030204" pitchFamily="18" charset="0"/>
                                <a:ea typeface="楷体" panose="02010609060101010101" pitchFamily="49" charset="-122"/>
                              </a:rPr>
                              <m:t>3</m:t>
                            </m:r>
                          </m:num>
                          <m:den>
                            <m:r>
                              <a:rPr lang="en-US" altLang="zh-CN" sz="2800" b="0" i="1" dirty="0" smtClean="0">
                                <a:solidFill>
                                  <a:schemeClr val="tx1"/>
                                </a:solidFill>
                                <a:latin typeface="Cambria Math" panose="02040503050406030204" pitchFamily="18" charset="0"/>
                                <a:ea typeface="楷体" panose="02010609060101010101" pitchFamily="49" charset="-122"/>
                              </a:rPr>
                              <m:t>5</m:t>
                            </m:r>
                          </m:den>
                        </m:f>
                      </m:sup>
                    </m:sSup>
                  </m:oMath>
                </a14:m>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r>
                  <a:rPr lang="en-US" altLang="zh-CN" sz="2800" dirty="0">
                    <a:solidFill>
                      <a:schemeClr val="tx1"/>
                    </a:solidFill>
                    <a:latin typeface="Arial" panose="020B0604020202020204" pitchFamily="34" charset="0"/>
                    <a:ea typeface="楷体" panose="02010609060101010101" pitchFamily="49" charset="-122"/>
                  </a:rPr>
                  <a:t>[</a:t>
                </a:r>
                <a:r>
                  <a:rPr lang="zh-CN" altLang="en-US" sz="2800" dirty="0">
                    <a:solidFill>
                      <a:schemeClr val="tx1"/>
                    </a:solidFill>
                    <a:latin typeface="Arial" panose="020B0604020202020204" pitchFamily="34" charset="0"/>
                    <a:ea typeface="楷体" panose="02010609060101010101" pitchFamily="49" charset="-122"/>
                  </a:rPr>
                  <a:t>乳化剂</a:t>
                </a:r>
                <a:r>
                  <a:rPr lang="en-US" altLang="zh-CN" sz="2800" dirty="0">
                    <a:solidFill>
                      <a:schemeClr val="tx1"/>
                    </a:solidFill>
                    <a:latin typeface="Arial" panose="020B0604020202020204" pitchFamily="34" charset="0"/>
                    <a:ea typeface="楷体" panose="02010609060101010101" pitchFamily="49" charset="-122"/>
                  </a:rPr>
                  <a:t>]↑, </a:t>
                </a:r>
                <a:r>
                  <a:rPr lang="en-US" altLang="zh-CN" sz="2800" dirty="0" err="1">
                    <a:solidFill>
                      <a:schemeClr val="tx1"/>
                    </a:solidFill>
                    <a:latin typeface="Arial" panose="020B0604020202020204" pitchFamily="34" charset="0"/>
                    <a:ea typeface="楷体" panose="02010609060101010101" pitchFamily="49" charset="-122"/>
                  </a:rPr>
                  <a:t>Rp</a:t>
                </a:r>
                <a:r>
                  <a:rPr lang="en-US" altLang="zh-CN" sz="2800" dirty="0">
                    <a:solidFill>
                      <a:schemeClr val="tx1"/>
                    </a:solidFill>
                    <a:latin typeface="Arial" panose="020B0604020202020204" pitchFamily="34" charset="0"/>
                    <a:ea typeface="楷体" panose="02010609060101010101" pitchFamily="49" charset="-122"/>
                  </a:rPr>
                  <a:t>↑, Mw↑</a:t>
                </a: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胶乳粒数</a:t>
                </a:r>
                <a:r>
                  <a:rPr lang="en-US" altLang="zh-CN" sz="2800" dirty="0">
                    <a:solidFill>
                      <a:schemeClr val="tx1"/>
                    </a:solidFill>
                    <a:latin typeface="Arial" panose="020B0604020202020204" pitchFamily="34" charset="0"/>
                    <a:ea typeface="楷体" panose="02010609060101010101" pitchFamily="49" charset="-122"/>
                  </a:rPr>
                  <a:t>Np</a:t>
                </a:r>
                <a:r>
                  <a:rPr lang="zh-CN" altLang="en-US" sz="2800" dirty="0">
                    <a:solidFill>
                      <a:schemeClr val="tx1"/>
                    </a:solidFill>
                    <a:latin typeface="Arial" panose="020B0604020202020204" pitchFamily="34" charset="0"/>
                    <a:ea typeface="楷体" panose="02010609060101010101" pitchFamily="49" charset="-122"/>
                  </a:rPr>
                  <a:t>和粒径</a:t>
                </a: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endParaRPr lang="en-US" altLang="zh-CN" sz="2800" dirty="0">
                  <a:solidFill>
                    <a:schemeClr val="tx1"/>
                  </a:solidFill>
                  <a:latin typeface="Arial" panose="020B0604020202020204" pitchFamily="34" charset="0"/>
                  <a:ea typeface="楷体" panose="02010609060101010101" pitchFamily="49" charset="-122"/>
                </a:endParaRPr>
              </a:p>
              <a:p>
                <a:pPr indent="355600">
                  <a:spcBef>
                    <a:spcPts val="600"/>
                  </a:spcBef>
                  <a:buClr>
                    <a:srgbClr val="002060"/>
                  </a:buClr>
                </a:pPr>
                <a:r>
                  <a:rPr lang="en-US" altLang="zh-CN" sz="2800" dirty="0">
                    <a:solidFill>
                      <a:schemeClr val="tx1"/>
                    </a:solidFill>
                    <a:latin typeface="Arial" panose="020B0604020202020204" pitchFamily="34" charset="0"/>
                    <a:ea typeface="楷体" panose="02010609060101010101" pitchFamily="49" charset="-122"/>
                  </a:rPr>
                  <a:t>[</a:t>
                </a:r>
                <a:r>
                  <a:rPr lang="zh-CN" altLang="en-US" sz="2800" dirty="0">
                    <a:solidFill>
                      <a:schemeClr val="tx1"/>
                    </a:solidFill>
                    <a:latin typeface="Arial" panose="020B0604020202020204" pitchFamily="34" charset="0"/>
                    <a:ea typeface="楷体" panose="02010609060101010101" pitchFamily="49" charset="-122"/>
                  </a:rPr>
                  <a:t>乳化剂</a:t>
                </a:r>
                <a:r>
                  <a:rPr lang="en-US" altLang="zh-CN" sz="2800" dirty="0">
                    <a:solidFill>
                      <a:schemeClr val="tx1"/>
                    </a:solidFill>
                    <a:latin typeface="Arial" panose="020B0604020202020204" pitchFamily="34" charset="0"/>
                    <a:ea typeface="楷体" panose="02010609060101010101" pitchFamily="49" charset="-122"/>
                  </a:rPr>
                  <a:t>]↑</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Np↑</a:t>
                </a:r>
                <a:r>
                  <a:rPr lang="zh-CN" altLang="en-US" sz="2800" dirty="0">
                    <a:solidFill>
                      <a:schemeClr val="tx1"/>
                    </a:solidFill>
                    <a:latin typeface="Arial" panose="020B0604020202020204" pitchFamily="34" charset="0"/>
                    <a:ea typeface="楷体" panose="02010609060101010101" pitchFamily="49" charset="-122"/>
                  </a:rPr>
                  <a:t>，粒度分布↑</a:t>
                </a:r>
                <a:endParaRPr lang="en-US" altLang="zh-CN" sz="2800" dirty="0">
                  <a:solidFill>
                    <a:schemeClr val="tx1"/>
                  </a:solidFill>
                  <a:latin typeface="Arial" panose="020B0604020202020204" pitchFamily="34" charset="0"/>
                  <a:ea typeface="楷体" panose="02010609060101010101" pitchFamily="49" charset="-122"/>
                </a:endParaRPr>
              </a:p>
              <a:p>
                <a:pPr indent="355600">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若乳化剂浓度接近</a:t>
                </a:r>
                <a:r>
                  <a:rPr lang="en-US" altLang="zh-CN" sz="2800" dirty="0">
                    <a:solidFill>
                      <a:schemeClr val="tx1"/>
                    </a:solidFill>
                    <a:latin typeface="Arial" panose="020B0604020202020204" pitchFamily="34" charset="0"/>
                    <a:ea typeface="楷体" panose="02010609060101010101" pitchFamily="49" charset="-122"/>
                  </a:rPr>
                  <a:t>CMC</a:t>
                </a:r>
                <a:r>
                  <a:rPr lang="zh-CN" altLang="en-US" sz="2800" dirty="0">
                    <a:solidFill>
                      <a:schemeClr val="tx1"/>
                    </a:solidFill>
                    <a:latin typeface="Arial" panose="020B0604020202020204" pitchFamily="34" charset="0"/>
                    <a:ea typeface="楷体" panose="02010609060101010101" pitchFamily="49" charset="-122"/>
                  </a:rPr>
                  <a:t>值，粒度分布越窄。</a:t>
                </a:r>
              </a:p>
              <a:p>
                <a:pPr indent="355600">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因此，若反应过程中逐步加入乳化剂，控制乳化剂浓度略高于</a:t>
                </a:r>
                <a:r>
                  <a:rPr lang="en-US" altLang="zh-CN" sz="2800" dirty="0">
                    <a:solidFill>
                      <a:schemeClr val="tx1"/>
                    </a:solidFill>
                    <a:latin typeface="Arial" panose="020B0604020202020204" pitchFamily="34" charset="0"/>
                    <a:ea typeface="楷体" panose="02010609060101010101" pitchFamily="49" charset="-122"/>
                  </a:rPr>
                  <a:t>CMC</a:t>
                </a:r>
                <a:r>
                  <a:rPr lang="zh-CN" altLang="en-US" sz="2800" dirty="0">
                    <a:solidFill>
                      <a:schemeClr val="tx1"/>
                    </a:solidFill>
                    <a:latin typeface="Arial" panose="020B0604020202020204" pitchFamily="34" charset="0"/>
                    <a:ea typeface="楷体" panose="02010609060101010101" pitchFamily="49" charset="-122"/>
                  </a:rPr>
                  <a:t>值，可得到粒度分布很窄的乳液。</a:t>
                </a:r>
              </a:p>
            </p:txBody>
          </p:sp>
        </mc:Choice>
        <mc:Fallback xmlns="">
          <p:sp>
            <p:nvSpPr>
              <p:cNvPr id="9" name="对角圆角矩形 8"/>
              <p:cNvSpPr>
                <a:spLocks noRot="1" noChangeAspect="1" noMove="1" noResize="1" noEditPoints="1" noAdjustHandles="1" noChangeArrowheads="1" noChangeShapeType="1" noTextEdit="1"/>
              </p:cNvSpPr>
              <p:nvPr/>
            </p:nvSpPr>
            <p:spPr>
              <a:xfrm>
                <a:off x="683568" y="836712"/>
                <a:ext cx="8064896" cy="5688632"/>
              </a:xfrm>
              <a:prstGeom prst="round2Diag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725325" y="2636912"/>
                <a:ext cx="3536546" cy="1298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楷体" panose="02010609060101010101" pitchFamily="49" charset="-122"/>
                            </a:rPr>
                          </m:ctrlPr>
                        </m:sSubPr>
                        <m:e>
                          <m:r>
                            <a:rPr lang="en-US" altLang="zh-CN" sz="2800" i="1">
                              <a:latin typeface="Cambria Math" panose="02040503050406030204" pitchFamily="18" charset="0"/>
                              <a:ea typeface="楷体" panose="02010609060101010101" pitchFamily="49" charset="-122"/>
                            </a:rPr>
                            <m:t>𝑁</m:t>
                          </m:r>
                        </m:e>
                        <m:sub>
                          <m:r>
                            <a:rPr lang="en-US" altLang="zh-CN" sz="2800" i="1">
                              <a:latin typeface="Cambria Math" panose="02040503050406030204" pitchFamily="18" charset="0"/>
                              <a:ea typeface="楷体" panose="02010609060101010101" pitchFamily="49" charset="-122"/>
                            </a:rPr>
                            <m:t>𝑝</m:t>
                          </m:r>
                        </m:sub>
                      </m:sSub>
                      <m:r>
                        <a:rPr lang="en-US" altLang="zh-CN" sz="2800" i="1">
                          <a:latin typeface="Cambria Math" panose="02040503050406030204" pitchFamily="18" charset="0"/>
                          <a:ea typeface="楷体" panose="02010609060101010101" pitchFamily="49" charset="-122"/>
                        </a:rPr>
                        <m:t>=</m:t>
                      </m:r>
                      <m:r>
                        <a:rPr lang="en-US" altLang="zh-CN" sz="2800" i="1">
                          <a:latin typeface="Cambria Math" panose="02040503050406030204" pitchFamily="18" charset="0"/>
                          <a:ea typeface="楷体" panose="02010609060101010101" pitchFamily="49" charset="-122"/>
                        </a:rPr>
                        <m:t>𝑥</m:t>
                      </m:r>
                      <m:sSup>
                        <m:sSupPr>
                          <m:ctrlPr>
                            <a:rPr lang="en-US" altLang="zh-CN" sz="2800" i="1">
                              <a:latin typeface="Cambria Math" panose="02040503050406030204" pitchFamily="18" charset="0"/>
                              <a:ea typeface="楷体" panose="02010609060101010101" pitchFamily="49" charset="-122"/>
                            </a:rPr>
                          </m:ctrlPr>
                        </m:sSupPr>
                        <m:e>
                          <m:d>
                            <m:dPr>
                              <m:ctrlPr>
                                <a:rPr lang="en-US" altLang="zh-CN" sz="2800" i="1">
                                  <a:latin typeface="Cambria Math" panose="02040503050406030204" pitchFamily="18" charset="0"/>
                                  <a:ea typeface="楷体" panose="02010609060101010101" pitchFamily="49" charset="-122"/>
                                </a:rPr>
                              </m:ctrlPr>
                            </m:dPr>
                            <m:e>
                              <m:f>
                                <m:fPr>
                                  <m:ctrlPr>
                                    <a:rPr lang="en-US" altLang="zh-CN" sz="2800" i="1">
                                      <a:latin typeface="Cambria Math" panose="02040503050406030204" pitchFamily="18" charset="0"/>
                                      <a:ea typeface="楷体" panose="02010609060101010101" pitchFamily="49" charset="-122"/>
                                    </a:rPr>
                                  </m:ctrlPr>
                                </m:fPr>
                                <m:num>
                                  <m:r>
                                    <a:rPr lang="zh-CN" altLang="en-US" sz="2800" i="1">
                                      <a:latin typeface="Cambria Math" panose="02040503050406030204" pitchFamily="18" charset="0"/>
                                      <a:ea typeface="楷体" panose="02010609060101010101" pitchFamily="49" charset="-122"/>
                                    </a:rPr>
                                    <m:t>𝜌</m:t>
                                  </m:r>
                                </m:num>
                                <m:den>
                                  <m:r>
                                    <a:rPr lang="zh-CN" altLang="en-US" sz="2800" i="1">
                                      <a:latin typeface="Cambria Math" panose="02040503050406030204" pitchFamily="18" charset="0"/>
                                      <a:ea typeface="楷体" panose="02010609060101010101" pitchFamily="49" charset="-122"/>
                                    </a:rPr>
                                    <m:t>𝜇</m:t>
                                  </m:r>
                                </m:den>
                              </m:f>
                            </m:e>
                          </m:d>
                        </m:e>
                        <m:sup>
                          <m:f>
                            <m:fPr>
                              <m:ctrlPr>
                                <a:rPr lang="en-US" altLang="zh-CN" sz="2800" i="1">
                                  <a:latin typeface="Cambria Math" panose="02040503050406030204" pitchFamily="18" charset="0"/>
                                  <a:ea typeface="楷体" panose="02010609060101010101" pitchFamily="49" charset="-122"/>
                                </a:rPr>
                              </m:ctrlPr>
                            </m:fPr>
                            <m:num>
                              <m:r>
                                <a:rPr lang="en-US" altLang="zh-CN" sz="2800" i="1">
                                  <a:latin typeface="Cambria Math" panose="02040503050406030204" pitchFamily="18" charset="0"/>
                                  <a:ea typeface="楷体" panose="02010609060101010101" pitchFamily="49" charset="-122"/>
                                </a:rPr>
                                <m:t>2</m:t>
                              </m:r>
                            </m:num>
                            <m:den>
                              <m:r>
                                <a:rPr lang="en-US" altLang="zh-CN" sz="2800" i="1" smtClean="0">
                                  <a:latin typeface="Cambria Math" panose="02040503050406030204" pitchFamily="18" charset="0"/>
                                  <a:ea typeface="楷体" panose="02010609060101010101" pitchFamily="49" charset="-122"/>
                                </a:rPr>
                                <m:t>5</m:t>
                              </m:r>
                            </m:den>
                          </m:f>
                        </m:sup>
                      </m:sSup>
                      <m:sSup>
                        <m:sSupPr>
                          <m:ctrlPr>
                            <a:rPr lang="en-US" altLang="zh-CN" sz="2800" i="1">
                              <a:latin typeface="Cambria Math" panose="02040503050406030204" pitchFamily="18" charset="0"/>
                              <a:ea typeface="楷体" panose="02010609060101010101" pitchFamily="49" charset="-122"/>
                            </a:rPr>
                          </m:ctrlPr>
                        </m:sSupPr>
                        <m:e>
                          <m:d>
                            <m:dPr>
                              <m:ctrlPr>
                                <a:rPr lang="en-US" altLang="zh-CN" sz="2800" i="1">
                                  <a:latin typeface="Cambria Math" panose="02040503050406030204" pitchFamily="18" charset="0"/>
                                  <a:ea typeface="楷体" panose="02010609060101010101" pitchFamily="49" charset="-122"/>
                                </a:rPr>
                              </m:ctrlPr>
                            </m:dPr>
                            <m:e>
                              <m:sSub>
                                <m:sSubPr>
                                  <m:ctrlPr>
                                    <a:rPr lang="en-US" altLang="zh-CN" sz="2800" i="1">
                                      <a:latin typeface="Cambria Math" panose="02040503050406030204" pitchFamily="18" charset="0"/>
                                      <a:ea typeface="楷体" panose="02010609060101010101" pitchFamily="49" charset="-122"/>
                                    </a:rPr>
                                  </m:ctrlPr>
                                </m:sSubPr>
                                <m:e>
                                  <m:r>
                                    <a:rPr lang="en-US" altLang="zh-CN" sz="2800" i="1">
                                      <a:latin typeface="Cambria Math" panose="02040503050406030204" pitchFamily="18" charset="0"/>
                                      <a:ea typeface="楷体" panose="02010609060101010101" pitchFamily="49" charset="-122"/>
                                    </a:rPr>
                                    <m:t>𝑎</m:t>
                                  </m:r>
                                </m:e>
                                <m:sub>
                                  <m:r>
                                    <a:rPr lang="en-US" altLang="zh-CN" sz="2800" i="1">
                                      <a:latin typeface="Cambria Math" panose="02040503050406030204" pitchFamily="18" charset="0"/>
                                      <a:ea typeface="楷体" panose="02010609060101010101" pitchFamily="49" charset="-122"/>
                                    </a:rPr>
                                    <m:t>𝑠</m:t>
                                  </m:r>
                                </m:sub>
                              </m:sSub>
                              <m:d>
                                <m:dPr>
                                  <m:begChr m:val="["/>
                                  <m:endChr m:val="]"/>
                                  <m:ctrlPr>
                                    <a:rPr lang="en-US" altLang="zh-CN" sz="2800" i="1">
                                      <a:latin typeface="Cambria Math" panose="02040503050406030204" pitchFamily="18" charset="0"/>
                                      <a:ea typeface="楷体" panose="02010609060101010101" pitchFamily="49" charset="-122"/>
                                    </a:rPr>
                                  </m:ctrlPr>
                                </m:dPr>
                                <m:e>
                                  <m:r>
                                    <a:rPr lang="en-US" altLang="zh-CN" sz="2800" i="1">
                                      <a:latin typeface="Cambria Math" panose="02040503050406030204" pitchFamily="18" charset="0"/>
                                      <a:ea typeface="楷体" panose="02010609060101010101" pitchFamily="49" charset="-122"/>
                                    </a:rPr>
                                    <m:t>𝑆</m:t>
                                  </m:r>
                                </m:e>
                              </m:d>
                            </m:e>
                          </m:d>
                        </m:e>
                        <m:sup>
                          <m:f>
                            <m:fPr>
                              <m:ctrlPr>
                                <a:rPr lang="en-US" altLang="zh-CN" sz="2800" i="1">
                                  <a:latin typeface="Cambria Math" panose="02040503050406030204" pitchFamily="18" charset="0"/>
                                  <a:ea typeface="楷体" panose="02010609060101010101" pitchFamily="49" charset="-122"/>
                                </a:rPr>
                              </m:ctrlPr>
                            </m:fPr>
                            <m:num>
                              <m:r>
                                <a:rPr lang="en-US" altLang="zh-CN" sz="2800" i="1">
                                  <a:latin typeface="Cambria Math" panose="02040503050406030204" pitchFamily="18" charset="0"/>
                                  <a:ea typeface="楷体" panose="02010609060101010101" pitchFamily="49" charset="-122"/>
                                </a:rPr>
                                <m:t>3</m:t>
                              </m:r>
                            </m:num>
                            <m:den>
                              <m:r>
                                <a:rPr lang="en-US" altLang="zh-CN" sz="2800" i="1">
                                  <a:latin typeface="Cambria Math" panose="02040503050406030204" pitchFamily="18" charset="0"/>
                                  <a:ea typeface="楷体" panose="02010609060101010101" pitchFamily="49" charset="-122"/>
                                </a:rPr>
                                <m:t>5</m:t>
                              </m:r>
                            </m:den>
                          </m:f>
                        </m:sup>
                      </m:sSup>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4725325" y="2636912"/>
                <a:ext cx="3536546" cy="1298882"/>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4101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6626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7. </a:t>
            </a:r>
            <a:r>
              <a:rPr lang="zh-CN" altLang="en-US" sz="2800" dirty="0">
                <a:latin typeface="楷体" panose="02010609060101010101" pitchFamily="49" charset="-122"/>
                <a:ea typeface="楷体" panose="02010609060101010101" pitchFamily="49" charset="-122"/>
                <a:cs typeface="Arial" panose="020B0604020202020204" pitchFamily="34" charset="0"/>
              </a:rPr>
              <a:t>乳化剂对聚合影响</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稳定性</a:t>
            </a:r>
            <a:endParaRPr lang="en-US" altLang="zh-CN" sz="2800" dirty="0">
              <a:solidFill>
                <a:schemeClr val="tx1"/>
              </a:solidFill>
              <a:latin typeface="Arial" panose="020B0604020202020204" pitchFamily="34" charset="0"/>
              <a:ea typeface="楷体" panose="02010609060101010101" pitchFamily="49" charset="-122"/>
            </a:endParaRPr>
          </a:p>
          <a:p>
            <a:pPr indent="457200">
              <a:lnSpc>
                <a:spcPct val="150000"/>
              </a:lnSpc>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保持乳液体系稳定是成功地进行乳液聚合的必要条件。</a:t>
            </a:r>
          </a:p>
          <a:p>
            <a:pPr indent="457200">
              <a:lnSpc>
                <a:spcPct val="150000"/>
              </a:lnSpc>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当乳化剂浓度低时，仅部分乳胶粒表面被乳化剂分子覆盖，导致乳液不稳定。</a:t>
            </a:r>
            <a:endParaRPr lang="en-US" altLang="zh-CN" sz="2800" dirty="0">
              <a:solidFill>
                <a:schemeClr val="tx1"/>
              </a:solidFill>
              <a:latin typeface="Arial" panose="020B0604020202020204" pitchFamily="34" charset="0"/>
              <a:ea typeface="楷体" panose="02010609060101010101" pitchFamily="49" charset="-122"/>
            </a:endParaRPr>
          </a:p>
          <a:p>
            <a:pPr indent="457200">
              <a:lnSpc>
                <a:spcPct val="150000"/>
              </a:lnSpc>
              <a:spcBef>
                <a:spcPts val="600"/>
              </a:spcBef>
              <a:buClr>
                <a:srgbClr val="002060"/>
              </a:buClr>
            </a:pPr>
            <a:r>
              <a:rPr lang="en-US" altLang="zh-CN" sz="2800" dirty="0">
                <a:solidFill>
                  <a:schemeClr val="tx1"/>
                </a:solidFill>
                <a:latin typeface="Arial" panose="020B0604020202020204" pitchFamily="34" charset="0"/>
                <a:ea typeface="楷体" panose="02010609060101010101" pitchFamily="49" charset="-122"/>
              </a:rPr>
              <a:t>[</a:t>
            </a:r>
            <a:r>
              <a:rPr lang="zh-CN" altLang="en-US" sz="2800" dirty="0">
                <a:solidFill>
                  <a:schemeClr val="tx1"/>
                </a:solidFill>
                <a:latin typeface="Arial" panose="020B0604020202020204" pitchFamily="34" charset="0"/>
                <a:ea typeface="楷体" panose="02010609060101010101" pitchFamily="49" charset="-122"/>
              </a:rPr>
              <a:t>乳化剂</a:t>
            </a:r>
            <a:r>
              <a:rPr lang="en-US" altLang="zh-CN" sz="2800" dirty="0">
                <a:solidFill>
                  <a:schemeClr val="tx1"/>
                </a:solidFill>
                <a:latin typeface="Arial" panose="020B0604020202020204" pitchFamily="34" charset="0"/>
                <a:ea typeface="楷体" panose="02010609060101010101" pitchFamily="49" charset="-122"/>
              </a:rPr>
              <a:t>]↑</a:t>
            </a:r>
            <a:r>
              <a:rPr lang="zh-CN" altLang="en-US" sz="2800" dirty="0">
                <a:solidFill>
                  <a:schemeClr val="tx1"/>
                </a:solidFill>
                <a:latin typeface="Arial" panose="020B0604020202020204" pitchFamily="34" charset="0"/>
                <a:ea typeface="楷体" panose="02010609060101010101" pitchFamily="49" charset="-122"/>
              </a:rPr>
              <a:t>，稳定性↑</a:t>
            </a:r>
            <a:endParaRPr lang="en-US" altLang="zh-CN" sz="2800" dirty="0">
              <a:solidFill>
                <a:schemeClr val="tx1"/>
              </a:solidFill>
              <a:latin typeface="Arial" panose="020B0604020202020204" pitchFamily="34" charset="0"/>
              <a:ea typeface="楷体" panose="02010609060101010101" pitchFamily="49" charset="-122"/>
            </a:endParaRPr>
          </a:p>
        </p:txBody>
      </p:sp>
    </p:spTree>
    <p:extLst>
      <p:ext uri="{BB962C8B-B14F-4D97-AF65-F5344CB8AC3E}">
        <p14:creationId xmlns:p14="http://schemas.microsoft.com/office/powerpoint/2010/main" val="47705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58250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8.</a:t>
            </a:r>
            <a:r>
              <a:rPr lang="zh-CN" altLang="en-US" sz="2800" dirty="0">
                <a:latin typeface="楷体" panose="02010609060101010101" pitchFamily="49" charset="-122"/>
                <a:ea typeface="楷体" panose="02010609060101010101" pitchFamily="49" charset="-122"/>
                <a:cs typeface="Arial" panose="020B0604020202020204" pitchFamily="34" charset="0"/>
              </a:rPr>
              <a:t> 乳液稳定和破乳</a:t>
            </a:r>
          </a:p>
        </p:txBody>
      </p:sp>
      <p:sp>
        <p:nvSpPr>
          <p:cNvPr id="10" name="椭圆 10"/>
          <p:cNvSpPr>
            <a:spLocks noChangeArrowheads="1"/>
          </p:cNvSpPr>
          <p:nvPr/>
        </p:nvSpPr>
        <p:spPr bwMode="auto">
          <a:xfrm>
            <a:off x="3371627" y="2528772"/>
            <a:ext cx="2313020" cy="1908243"/>
          </a:xfrm>
          <a:prstGeom prst="ellipse">
            <a:avLst/>
          </a:prstGeom>
          <a:gradFill rotWithShape="1">
            <a:gsLst>
              <a:gs pos="0">
                <a:srgbClr val="000000"/>
              </a:gs>
              <a:gs pos="100000">
                <a:srgbClr val="FFFFFF">
                  <a:alpha val="0"/>
                </a:srgbClr>
              </a:gs>
            </a:gsLst>
            <a:path path="shape">
              <a:fillToRect l="50000" t="50000" r="50000" b="50000"/>
            </a:path>
          </a:gradFill>
          <a:ln>
            <a:noFill/>
          </a:ln>
          <a:effectLst>
            <a:glow rad="127000">
              <a:srgbClr val="F79524">
                <a:alpha val="0"/>
              </a:srgbClr>
            </a:glow>
            <a:outerShdw dist="107763" dir="2700000" algn="ctr" rotWithShape="0">
              <a:srgbClr val="535455"/>
            </a:outerShdw>
            <a:softEdge rad="368300"/>
          </a:effectLst>
          <a:extLst/>
        </p:spPr>
        <p:txBody>
          <a:bodyPr wrap="none" lIns="92075" tIns="46038" rIns="92075" bIns="46038" anchor="ctr"/>
          <a:lstStyle/>
          <a:p>
            <a:pPr algn="ctr" fontAlgn="auto">
              <a:spcBef>
                <a:spcPts val="0"/>
              </a:spcBef>
              <a:spcAft>
                <a:spcPts val="0"/>
              </a:spcAft>
              <a:defRPr/>
            </a:pPr>
            <a:endParaRPr lang="zh-CN" altLang="zh-CN" kern="0">
              <a:solidFill>
                <a:sysClr val="windowText" lastClr="000000"/>
              </a:solidFill>
              <a:latin typeface="Calibri"/>
              <a:ea typeface="宋体" pitchFamily="2" charset="-122"/>
            </a:endParaRPr>
          </a:p>
        </p:txBody>
      </p:sp>
      <p:sp>
        <p:nvSpPr>
          <p:cNvPr id="11" name="TextBox 61"/>
          <p:cNvSpPr txBox="1">
            <a:spLocks noChangeArrowheads="1"/>
          </p:cNvSpPr>
          <p:nvPr/>
        </p:nvSpPr>
        <p:spPr bwMode="auto">
          <a:xfrm>
            <a:off x="755576" y="2671682"/>
            <a:ext cx="2096161" cy="523220"/>
          </a:xfrm>
          <a:prstGeom prst="rect">
            <a:avLst/>
          </a:prstGeom>
          <a:noFill/>
          <a:ln w="9525">
            <a:noFill/>
            <a:miter lim="800000"/>
            <a:headEnd/>
            <a:tailEnd/>
          </a:ln>
        </p:spPr>
        <p:txBody>
          <a:bodyPr wrap="square">
            <a:spAutoFit/>
          </a:bodyPr>
          <a:lstStyle/>
          <a:p>
            <a:pPr algn="ctr" fontAlgn="auto">
              <a:spcBef>
                <a:spcPts val="0"/>
              </a:spcBef>
              <a:spcAft>
                <a:spcPts val="0"/>
              </a:spcAft>
              <a:defRPr/>
            </a:pPr>
            <a:r>
              <a:rPr lang="zh-CN" altLang="en-US" sz="2800" kern="0" dirty="0">
                <a:solidFill>
                  <a:srgbClr val="000000">
                    <a:lumMod val="75000"/>
                    <a:lumOff val="25000"/>
                  </a:srgbClr>
                </a:solidFill>
                <a:latin typeface="微软雅黑" pitchFamily="34" charset="-122"/>
                <a:ea typeface="微软雅黑" pitchFamily="34" charset="-122"/>
              </a:rPr>
              <a:t>乳化剂种类</a:t>
            </a:r>
          </a:p>
        </p:txBody>
      </p:sp>
      <p:sp>
        <p:nvSpPr>
          <p:cNvPr id="12" name="任意多边形 11"/>
          <p:cNvSpPr/>
          <p:nvPr/>
        </p:nvSpPr>
        <p:spPr bwMode="auto">
          <a:xfrm>
            <a:off x="4124916" y="1701717"/>
            <a:ext cx="925513" cy="1828800"/>
          </a:xfrm>
          <a:custGeom>
            <a:avLst/>
            <a:gdLst>
              <a:gd name="connsiteX0" fmla="*/ 0 w 925285"/>
              <a:gd name="connsiteY0" fmla="*/ 326572 h 1828800"/>
              <a:gd name="connsiteX1" fmla="*/ 468085 w 925285"/>
              <a:gd name="connsiteY1" fmla="*/ 1807029 h 1828800"/>
              <a:gd name="connsiteX2" fmla="*/ 478971 w 925285"/>
              <a:gd name="connsiteY2" fmla="*/ 1807029 h 1828800"/>
              <a:gd name="connsiteX3" fmla="*/ 478971 w 925285"/>
              <a:gd name="connsiteY3" fmla="*/ 1828800 h 1828800"/>
              <a:gd name="connsiteX4" fmla="*/ 925285 w 925285"/>
              <a:gd name="connsiteY4" fmla="*/ 326572 h 1828800"/>
              <a:gd name="connsiteX5" fmla="*/ 489857 w 925285"/>
              <a:gd name="connsiteY5" fmla="*/ 0 h 1828800"/>
              <a:gd name="connsiteX6" fmla="*/ 0 w 925285"/>
              <a:gd name="connsiteY6" fmla="*/ 326572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285" h="1828800">
                <a:moveTo>
                  <a:pt x="0" y="326572"/>
                </a:moveTo>
                <a:lnTo>
                  <a:pt x="468085" y="1807029"/>
                </a:lnTo>
                <a:lnTo>
                  <a:pt x="478971" y="1807029"/>
                </a:lnTo>
                <a:lnTo>
                  <a:pt x="478971" y="1828800"/>
                </a:lnTo>
                <a:lnTo>
                  <a:pt x="925285" y="326572"/>
                </a:lnTo>
                <a:lnTo>
                  <a:pt x="489857" y="0"/>
                </a:lnTo>
                <a:lnTo>
                  <a:pt x="0" y="326572"/>
                </a:lnTo>
                <a:close/>
              </a:path>
            </a:pathLst>
          </a:custGeom>
          <a:gradFill rotWithShape="0">
            <a:gsLst>
              <a:gs pos="0">
                <a:srgbClr val="79DCFF"/>
              </a:gs>
              <a:gs pos="100000">
                <a:srgbClr val="00B0F0"/>
              </a:gs>
            </a:gsLst>
            <a:lin ang="48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13" name="任意多边形 12"/>
          <p:cNvSpPr/>
          <p:nvPr/>
        </p:nvSpPr>
        <p:spPr bwMode="auto">
          <a:xfrm>
            <a:off x="2851737" y="2627229"/>
            <a:ext cx="1752600" cy="893763"/>
          </a:xfrm>
          <a:custGeom>
            <a:avLst/>
            <a:gdLst>
              <a:gd name="connsiteX0" fmla="*/ 1752600 w 1752600"/>
              <a:gd name="connsiteY0" fmla="*/ 881743 h 892629"/>
              <a:gd name="connsiteX1" fmla="*/ 468086 w 1752600"/>
              <a:gd name="connsiteY1" fmla="*/ 0 h 892629"/>
              <a:gd name="connsiteX2" fmla="*/ 0 w 1752600"/>
              <a:gd name="connsiteY2" fmla="*/ 337457 h 892629"/>
              <a:gd name="connsiteX3" fmla="*/ 185057 w 1752600"/>
              <a:gd name="connsiteY3" fmla="*/ 892629 h 892629"/>
              <a:gd name="connsiteX4" fmla="*/ 1752600 w 1752600"/>
              <a:gd name="connsiteY4" fmla="*/ 881743 h 89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892629">
                <a:moveTo>
                  <a:pt x="1752600" y="881743"/>
                </a:moveTo>
                <a:lnTo>
                  <a:pt x="468086" y="0"/>
                </a:lnTo>
                <a:lnTo>
                  <a:pt x="0" y="337457"/>
                </a:lnTo>
                <a:lnTo>
                  <a:pt x="185057" y="892629"/>
                </a:lnTo>
                <a:lnTo>
                  <a:pt x="1752600" y="881743"/>
                </a:lnTo>
                <a:close/>
              </a:path>
            </a:pathLst>
          </a:custGeom>
          <a:gradFill rotWithShape="0">
            <a:gsLst>
              <a:gs pos="0">
                <a:srgbClr val="79DCFF"/>
              </a:gs>
              <a:gs pos="100000">
                <a:srgbClr val="00B0F0"/>
              </a:gs>
            </a:gsLst>
            <a:lin ang="48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14" name="任意多边形 13"/>
          <p:cNvSpPr/>
          <p:nvPr/>
        </p:nvSpPr>
        <p:spPr bwMode="auto">
          <a:xfrm>
            <a:off x="3331166" y="3520995"/>
            <a:ext cx="1273175" cy="1490663"/>
          </a:xfrm>
          <a:custGeom>
            <a:avLst/>
            <a:gdLst>
              <a:gd name="connsiteX0" fmla="*/ 1273629 w 1273629"/>
              <a:gd name="connsiteY0" fmla="*/ 0 h 1491343"/>
              <a:gd name="connsiteX1" fmla="*/ 0 w 1273629"/>
              <a:gd name="connsiteY1" fmla="*/ 892628 h 1491343"/>
              <a:gd name="connsiteX2" fmla="*/ 195943 w 1273629"/>
              <a:gd name="connsiteY2" fmla="*/ 1491343 h 1491343"/>
              <a:gd name="connsiteX3" fmla="*/ 751115 w 1273629"/>
              <a:gd name="connsiteY3" fmla="*/ 1491343 h 1491343"/>
              <a:gd name="connsiteX4" fmla="*/ 1273629 w 1273629"/>
              <a:gd name="connsiteY4" fmla="*/ 0 h 149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629" h="1491343">
                <a:moveTo>
                  <a:pt x="1273629" y="0"/>
                </a:moveTo>
                <a:lnTo>
                  <a:pt x="0" y="892628"/>
                </a:lnTo>
                <a:lnTo>
                  <a:pt x="195943" y="1491343"/>
                </a:lnTo>
                <a:lnTo>
                  <a:pt x="751115" y="1491343"/>
                </a:lnTo>
                <a:lnTo>
                  <a:pt x="1273629" y="0"/>
                </a:lnTo>
                <a:close/>
              </a:path>
            </a:pathLst>
          </a:custGeom>
          <a:gradFill rotWithShape="0">
            <a:gsLst>
              <a:gs pos="0">
                <a:srgbClr val="79DCFF"/>
              </a:gs>
              <a:gs pos="100000">
                <a:srgbClr val="00B0F0"/>
              </a:gs>
            </a:gsLst>
            <a:lin ang="48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15" name="任意多边形 14"/>
          <p:cNvSpPr/>
          <p:nvPr/>
        </p:nvSpPr>
        <p:spPr bwMode="auto">
          <a:xfrm>
            <a:off x="4604341" y="3520995"/>
            <a:ext cx="1273175" cy="1501775"/>
          </a:xfrm>
          <a:custGeom>
            <a:avLst/>
            <a:gdLst>
              <a:gd name="connsiteX0" fmla="*/ 0 w 1273629"/>
              <a:gd name="connsiteY0" fmla="*/ 0 h 1502228"/>
              <a:gd name="connsiteX1" fmla="*/ 489857 w 1273629"/>
              <a:gd name="connsiteY1" fmla="*/ 1502228 h 1502228"/>
              <a:gd name="connsiteX2" fmla="*/ 1088571 w 1273629"/>
              <a:gd name="connsiteY2" fmla="*/ 1502228 h 1502228"/>
              <a:gd name="connsiteX3" fmla="*/ 1273629 w 1273629"/>
              <a:gd name="connsiteY3" fmla="*/ 925285 h 1502228"/>
              <a:gd name="connsiteX4" fmla="*/ 0 w 1273629"/>
              <a:gd name="connsiteY4" fmla="*/ 0 h 150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629" h="1502228">
                <a:moveTo>
                  <a:pt x="0" y="0"/>
                </a:moveTo>
                <a:lnTo>
                  <a:pt x="489857" y="1502228"/>
                </a:lnTo>
                <a:lnTo>
                  <a:pt x="1088571" y="1502228"/>
                </a:lnTo>
                <a:lnTo>
                  <a:pt x="1273629" y="925285"/>
                </a:lnTo>
                <a:lnTo>
                  <a:pt x="0" y="0"/>
                </a:lnTo>
                <a:close/>
              </a:path>
            </a:pathLst>
          </a:custGeom>
          <a:gradFill rotWithShape="0">
            <a:gsLst>
              <a:gs pos="0">
                <a:srgbClr val="79DCFF"/>
              </a:gs>
              <a:gs pos="100000">
                <a:srgbClr val="00B0F0"/>
              </a:gs>
            </a:gsLst>
            <a:lin ang="48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16" name="任意多边形 15"/>
          <p:cNvSpPr/>
          <p:nvPr/>
        </p:nvSpPr>
        <p:spPr bwMode="auto">
          <a:xfrm>
            <a:off x="4604337" y="2595482"/>
            <a:ext cx="1752600" cy="946151"/>
          </a:xfrm>
          <a:custGeom>
            <a:avLst/>
            <a:gdLst>
              <a:gd name="connsiteX0" fmla="*/ 0 w 1752600"/>
              <a:gd name="connsiteY0" fmla="*/ 914400 h 947057"/>
              <a:gd name="connsiteX1" fmla="*/ 1567543 w 1752600"/>
              <a:gd name="connsiteY1" fmla="*/ 947057 h 947057"/>
              <a:gd name="connsiteX2" fmla="*/ 1752600 w 1752600"/>
              <a:gd name="connsiteY2" fmla="*/ 370114 h 947057"/>
              <a:gd name="connsiteX3" fmla="*/ 1251857 w 1752600"/>
              <a:gd name="connsiteY3" fmla="*/ 0 h 947057"/>
              <a:gd name="connsiteX4" fmla="*/ 0 w 1752600"/>
              <a:gd name="connsiteY4" fmla="*/ 914400 h 94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947057">
                <a:moveTo>
                  <a:pt x="0" y="914400"/>
                </a:moveTo>
                <a:lnTo>
                  <a:pt x="1567543" y="947057"/>
                </a:lnTo>
                <a:lnTo>
                  <a:pt x="1752600" y="370114"/>
                </a:lnTo>
                <a:lnTo>
                  <a:pt x="1251857" y="0"/>
                </a:lnTo>
                <a:lnTo>
                  <a:pt x="0" y="914400"/>
                </a:lnTo>
                <a:close/>
              </a:path>
            </a:pathLst>
          </a:custGeom>
          <a:gradFill rotWithShape="0">
            <a:gsLst>
              <a:gs pos="0">
                <a:srgbClr val="79DCFF"/>
              </a:gs>
              <a:gs pos="100000">
                <a:srgbClr val="00B0F0"/>
              </a:gs>
            </a:gsLst>
            <a:lin ang="48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17" name="正五边形 16"/>
          <p:cNvSpPr/>
          <p:nvPr/>
        </p:nvSpPr>
        <p:spPr bwMode="auto">
          <a:xfrm>
            <a:off x="2850154" y="2611358"/>
            <a:ext cx="928687" cy="896937"/>
          </a:xfrm>
          <a:prstGeom prst="pentagon">
            <a:avLst/>
          </a:prstGeom>
          <a:gradFill rotWithShape="0">
            <a:gsLst>
              <a:gs pos="0">
                <a:srgbClr val="00B0F0"/>
              </a:gs>
              <a:gs pos="100000">
                <a:srgbClr val="0070C0"/>
              </a:gs>
            </a:gsLst>
            <a:lin ang="132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18" name="正五边形 17"/>
          <p:cNvSpPr/>
          <p:nvPr/>
        </p:nvSpPr>
        <p:spPr bwMode="auto">
          <a:xfrm>
            <a:off x="5388566" y="2578017"/>
            <a:ext cx="968375" cy="947739"/>
          </a:xfrm>
          <a:prstGeom prst="pentagon">
            <a:avLst/>
          </a:prstGeom>
          <a:gradFill rotWithShape="0">
            <a:gsLst>
              <a:gs pos="8000">
                <a:srgbClr val="00B0F0"/>
              </a:gs>
              <a:gs pos="100000">
                <a:srgbClr val="0070C0"/>
              </a:gs>
            </a:gsLst>
            <a:lin ang="192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19" name="正五边形 18"/>
          <p:cNvSpPr/>
          <p:nvPr/>
        </p:nvSpPr>
        <p:spPr bwMode="auto">
          <a:xfrm>
            <a:off x="4113804" y="1681082"/>
            <a:ext cx="947737" cy="901700"/>
          </a:xfrm>
          <a:prstGeom prst="pentagon">
            <a:avLst/>
          </a:prstGeom>
          <a:gradFill flip="none" rotWithShape="1">
            <a:gsLst>
              <a:gs pos="10000">
                <a:srgbClr val="D2144F"/>
              </a:gs>
              <a:gs pos="68000">
                <a:srgbClr val="F87477"/>
              </a:gs>
              <a:gs pos="100000">
                <a:srgbClr val="FA9496"/>
              </a:gs>
            </a:gsLst>
            <a:lin ang="16200000" scaled="1"/>
            <a:tileRect/>
          </a:gradFill>
          <a:ln w="3175" cap="flat" cmpd="sng" algn="ctr">
            <a:solidFill>
              <a:srgbClr val="FFFFFF"/>
            </a:solidFill>
            <a:prstDash val="solid"/>
          </a:ln>
          <a:effectLst>
            <a:outerShdw blurRad="50800" dist="38100" dir="2700000" algn="tl" rotWithShape="0">
              <a:prstClr val="black">
                <a:alpha val="40000"/>
              </a:prstClr>
            </a:outerShdw>
          </a:effectLst>
          <a:extLst/>
        </p:spPr>
        <p:txBody>
          <a:bodyPr anchor="ctr"/>
          <a:lstStyle/>
          <a:p>
            <a:pPr algn="ctr" fontAlgn="auto">
              <a:spcBef>
                <a:spcPts val="0"/>
              </a:spcBef>
              <a:spcAft>
                <a:spcPts val="0"/>
              </a:spcAft>
              <a:buClr>
                <a:srgbClr val="FF0000"/>
              </a:buClr>
              <a:buSzPct val="70000"/>
              <a:defRPr/>
            </a:pPr>
            <a:endParaRPr lang="zh-CN" altLang="en-US" kern="0" dirty="0">
              <a:solidFill>
                <a:srgbClr val="FFFFFF"/>
              </a:solidFill>
              <a:latin typeface="Arial"/>
              <a:ea typeface="宋体" panose="02010600030101010101" pitchFamily="2" charset="-122"/>
            </a:endParaRPr>
          </a:p>
        </p:txBody>
      </p:sp>
      <p:sp>
        <p:nvSpPr>
          <p:cNvPr id="20" name="正五边形 19"/>
          <p:cNvSpPr/>
          <p:nvPr/>
        </p:nvSpPr>
        <p:spPr bwMode="auto">
          <a:xfrm>
            <a:off x="3331165" y="4075032"/>
            <a:ext cx="957263" cy="923925"/>
          </a:xfrm>
          <a:prstGeom prst="pentagon">
            <a:avLst/>
          </a:prstGeom>
          <a:gradFill rotWithShape="0">
            <a:gsLst>
              <a:gs pos="0">
                <a:srgbClr val="00B0F0"/>
              </a:gs>
              <a:gs pos="100000">
                <a:srgbClr val="0070C0"/>
              </a:gs>
            </a:gsLst>
            <a:lin ang="84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21" name="正五边形 20"/>
          <p:cNvSpPr/>
          <p:nvPr/>
        </p:nvSpPr>
        <p:spPr bwMode="auto">
          <a:xfrm>
            <a:off x="4920250" y="4108367"/>
            <a:ext cx="946150" cy="901700"/>
          </a:xfrm>
          <a:prstGeom prst="pentagon">
            <a:avLst/>
          </a:prstGeom>
          <a:gradFill rotWithShape="0">
            <a:gsLst>
              <a:gs pos="0">
                <a:srgbClr val="00B0F0"/>
              </a:gs>
              <a:gs pos="100000">
                <a:srgbClr val="0070C0"/>
              </a:gs>
            </a:gsLst>
            <a:lin ang="48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grpSp>
        <p:nvGrpSpPr>
          <p:cNvPr id="22" name="组合 28"/>
          <p:cNvGrpSpPr>
            <a:grpSpLocks/>
          </p:cNvGrpSpPr>
          <p:nvPr/>
        </p:nvGrpSpPr>
        <p:grpSpPr bwMode="auto">
          <a:xfrm>
            <a:off x="3988387" y="2846307"/>
            <a:ext cx="1277938" cy="1217612"/>
            <a:chOff x="3956050" y="2668210"/>
            <a:chExt cx="1277620" cy="1216780"/>
          </a:xfrm>
        </p:grpSpPr>
        <p:sp>
          <p:nvSpPr>
            <p:cNvPr id="23" name="正五边形 22"/>
            <p:cNvSpPr/>
            <p:nvPr/>
          </p:nvSpPr>
          <p:spPr bwMode="auto">
            <a:xfrm rot="2195478">
              <a:off x="3956050" y="2668210"/>
              <a:ext cx="1277620" cy="1216780"/>
            </a:xfrm>
            <a:prstGeom prst="pentagon">
              <a:avLst/>
            </a:prstGeom>
            <a:gradFill rotWithShape="1">
              <a:gsLst>
                <a:gs pos="21000">
                  <a:srgbClr val="21740C"/>
                </a:gs>
                <a:gs pos="83000">
                  <a:srgbClr val="34A916"/>
                </a:gs>
                <a:gs pos="100000">
                  <a:srgbClr val="3FC91D"/>
                </a:gs>
              </a:gsLst>
              <a:lin ang="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24" name="正五边形 23"/>
            <p:cNvSpPr/>
            <p:nvPr/>
          </p:nvSpPr>
          <p:spPr bwMode="auto">
            <a:xfrm rot="2195478">
              <a:off x="3992035" y="2705828"/>
              <a:ext cx="1205650" cy="1148238"/>
            </a:xfrm>
            <a:prstGeom prst="pentagon">
              <a:avLst/>
            </a:prstGeom>
            <a:noFill/>
            <a:ln w="9525" cap="flat" cmpd="sng" algn="ctr">
              <a:gradFill>
                <a:gsLst>
                  <a:gs pos="1000">
                    <a:srgbClr val="FFFFFF">
                      <a:alpha val="0"/>
                    </a:srgbClr>
                  </a:gs>
                  <a:gs pos="50000">
                    <a:srgbClr val="FFFFFF">
                      <a:alpha val="74000"/>
                    </a:srgbClr>
                  </a:gs>
                  <a:gs pos="100000">
                    <a:srgbClr val="FFFFFF">
                      <a:alpha val="63000"/>
                    </a:srgbClr>
                  </a:gs>
                </a:gsLst>
                <a:lin ang="5400000" scaled="0"/>
              </a:gradFill>
              <a:prstDash val="solid"/>
              <a:round/>
              <a:headEnd type="none" w="med" len="med"/>
              <a:tailEnd type="none" w="med" len="med"/>
            </a:ln>
            <a:effectLst/>
            <a:extLst/>
          </p:spPr>
          <p:txBody>
            <a:bodyPr/>
            <a:lstStyle/>
            <a:p>
              <a:pPr eaLnBrk="0" fontAlgn="auto" hangingPunct="0">
                <a:spcBef>
                  <a:spcPts val="0"/>
                </a:spcBef>
                <a:spcAft>
                  <a:spcPts val="0"/>
                </a:spcAft>
                <a:defRPr/>
              </a:pPr>
              <a:endParaRPr lang="zh-CN" altLang="en-US" kern="0" dirty="0">
                <a:solidFill>
                  <a:sysClr val="windowText" lastClr="000000"/>
                </a:solidFill>
                <a:latin typeface="Calibri"/>
                <a:ea typeface="宋体" pitchFamily="2" charset="-122"/>
              </a:endParaRPr>
            </a:p>
          </p:txBody>
        </p:sp>
      </p:grpSp>
      <p:sp>
        <p:nvSpPr>
          <p:cNvPr id="25" name="TextBox 23"/>
          <p:cNvSpPr txBox="1">
            <a:spLocks noChangeArrowheads="1"/>
          </p:cNvSpPr>
          <p:nvPr/>
        </p:nvSpPr>
        <p:spPr bwMode="auto">
          <a:xfrm>
            <a:off x="3116851" y="2897108"/>
            <a:ext cx="389850" cy="46166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400" kern="0">
                <a:solidFill>
                  <a:srgbClr val="FFFFFF"/>
                </a:solidFill>
                <a:latin typeface="Arial Black" pitchFamily="34" charset="0"/>
                <a:ea typeface="宋体" panose="02010600030101010101" pitchFamily="2" charset="-122"/>
              </a:rPr>
              <a:t>5</a:t>
            </a:r>
            <a:endParaRPr lang="zh-CN" altLang="en-US" sz="2400" kern="0">
              <a:solidFill>
                <a:srgbClr val="FFFFFF"/>
              </a:solidFill>
              <a:latin typeface="Arial Black" pitchFamily="34" charset="0"/>
              <a:ea typeface="宋体" panose="02010600030101010101" pitchFamily="2" charset="-122"/>
            </a:endParaRPr>
          </a:p>
        </p:txBody>
      </p:sp>
      <p:sp>
        <p:nvSpPr>
          <p:cNvPr id="26" name="TextBox 24"/>
          <p:cNvSpPr txBox="1">
            <a:spLocks noChangeArrowheads="1"/>
          </p:cNvSpPr>
          <p:nvPr/>
        </p:nvSpPr>
        <p:spPr bwMode="auto">
          <a:xfrm>
            <a:off x="5690187" y="2897108"/>
            <a:ext cx="389850" cy="46166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400" kern="0">
                <a:solidFill>
                  <a:srgbClr val="FFFFFF"/>
                </a:solidFill>
                <a:latin typeface="Arial Black" pitchFamily="34" charset="0"/>
                <a:ea typeface="宋体" panose="02010600030101010101" pitchFamily="2" charset="-122"/>
              </a:rPr>
              <a:t>2</a:t>
            </a:r>
            <a:endParaRPr lang="zh-CN" altLang="en-US" sz="2400" kern="0">
              <a:solidFill>
                <a:srgbClr val="FFFFFF"/>
              </a:solidFill>
              <a:latin typeface="Arial Black" pitchFamily="34" charset="0"/>
              <a:ea typeface="宋体" panose="02010600030101010101" pitchFamily="2" charset="-122"/>
            </a:endParaRPr>
          </a:p>
        </p:txBody>
      </p:sp>
      <p:sp>
        <p:nvSpPr>
          <p:cNvPr id="27" name="TextBox 25"/>
          <p:cNvSpPr txBox="1">
            <a:spLocks noChangeArrowheads="1"/>
          </p:cNvSpPr>
          <p:nvPr/>
        </p:nvSpPr>
        <p:spPr bwMode="auto">
          <a:xfrm>
            <a:off x="5213938" y="4375070"/>
            <a:ext cx="389850" cy="46166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400" kern="0">
                <a:solidFill>
                  <a:srgbClr val="FFFFFF"/>
                </a:solidFill>
                <a:latin typeface="Arial Black" pitchFamily="34" charset="0"/>
                <a:ea typeface="宋体" panose="02010600030101010101" pitchFamily="2" charset="-122"/>
              </a:rPr>
              <a:t>3</a:t>
            </a:r>
            <a:endParaRPr lang="zh-CN" altLang="en-US" sz="2400" kern="0">
              <a:solidFill>
                <a:srgbClr val="FFFFFF"/>
              </a:solidFill>
              <a:latin typeface="Arial Black" pitchFamily="34" charset="0"/>
              <a:ea typeface="宋体" panose="02010600030101010101" pitchFamily="2" charset="-122"/>
            </a:endParaRPr>
          </a:p>
        </p:txBody>
      </p:sp>
      <p:sp>
        <p:nvSpPr>
          <p:cNvPr id="28" name="TextBox 26"/>
          <p:cNvSpPr txBox="1">
            <a:spLocks noChangeArrowheads="1"/>
          </p:cNvSpPr>
          <p:nvPr/>
        </p:nvSpPr>
        <p:spPr bwMode="auto">
          <a:xfrm>
            <a:off x="3613738" y="4375070"/>
            <a:ext cx="389850" cy="46166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400" kern="0">
                <a:solidFill>
                  <a:srgbClr val="FFFFFF"/>
                </a:solidFill>
                <a:latin typeface="Arial Black" pitchFamily="34" charset="0"/>
                <a:ea typeface="宋体" panose="02010600030101010101" pitchFamily="2" charset="-122"/>
              </a:rPr>
              <a:t>4</a:t>
            </a:r>
            <a:endParaRPr lang="zh-CN" altLang="en-US" sz="2400" kern="0">
              <a:solidFill>
                <a:srgbClr val="FFFFFF"/>
              </a:solidFill>
              <a:latin typeface="Arial Black" pitchFamily="34" charset="0"/>
              <a:ea typeface="宋体" panose="02010600030101010101" pitchFamily="2" charset="-122"/>
            </a:endParaRPr>
          </a:p>
        </p:txBody>
      </p:sp>
      <p:sp>
        <p:nvSpPr>
          <p:cNvPr id="29" name="TextBox 27"/>
          <p:cNvSpPr txBox="1">
            <a:spLocks noChangeArrowheads="1"/>
          </p:cNvSpPr>
          <p:nvPr/>
        </p:nvSpPr>
        <p:spPr bwMode="auto">
          <a:xfrm>
            <a:off x="4394787" y="1925558"/>
            <a:ext cx="389850" cy="461665"/>
          </a:xfrm>
          <a:prstGeom prst="rect">
            <a:avLst/>
          </a:prstGeom>
          <a:noFill/>
          <a:ln w="9525">
            <a:noFill/>
            <a:miter lim="800000"/>
            <a:headEnd/>
            <a:tailEnd/>
          </a:ln>
        </p:spPr>
        <p:txBody>
          <a:bodyPr wrap="none">
            <a:spAutoFit/>
          </a:bodyPr>
          <a:lstStyle/>
          <a:p>
            <a:pPr fontAlgn="auto">
              <a:spcBef>
                <a:spcPts val="0"/>
              </a:spcBef>
              <a:spcAft>
                <a:spcPts val="0"/>
              </a:spcAft>
              <a:defRPr/>
            </a:pPr>
            <a:r>
              <a:rPr lang="en-US" altLang="zh-CN" sz="2400" kern="0">
                <a:solidFill>
                  <a:srgbClr val="FFFFFF"/>
                </a:solidFill>
                <a:latin typeface="Arial Black" pitchFamily="34" charset="0"/>
                <a:ea typeface="宋体" panose="02010600030101010101" pitchFamily="2" charset="-122"/>
              </a:rPr>
              <a:t>1</a:t>
            </a:r>
            <a:endParaRPr lang="zh-CN" altLang="en-US" sz="2400" kern="0">
              <a:solidFill>
                <a:srgbClr val="FFFFFF"/>
              </a:solidFill>
              <a:latin typeface="Arial Black" pitchFamily="34" charset="0"/>
              <a:ea typeface="宋体" panose="02010600030101010101" pitchFamily="2" charset="-122"/>
            </a:endParaRPr>
          </a:p>
        </p:txBody>
      </p:sp>
      <p:sp>
        <p:nvSpPr>
          <p:cNvPr id="30" name="TextBox 56"/>
          <p:cNvSpPr txBox="1">
            <a:spLocks noChangeArrowheads="1"/>
          </p:cNvSpPr>
          <p:nvPr/>
        </p:nvSpPr>
        <p:spPr bwMode="auto">
          <a:xfrm>
            <a:off x="3969717" y="3284984"/>
            <a:ext cx="1322363" cy="523220"/>
          </a:xfrm>
          <a:prstGeom prst="rect">
            <a:avLst/>
          </a:prstGeom>
          <a:noFill/>
          <a:ln>
            <a:noFill/>
          </a:ln>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auto" hangingPunct="1">
              <a:spcBef>
                <a:spcPts val="0"/>
              </a:spcBef>
              <a:spcAft>
                <a:spcPts val="0"/>
              </a:spcAft>
              <a:defRPr/>
            </a:pPr>
            <a:r>
              <a:rPr lang="zh-CN" altLang="en-US" sz="2800" kern="0" dirty="0">
                <a:solidFill>
                  <a:srgbClr val="FFFFFF"/>
                </a:solidFill>
                <a:latin typeface="微软雅黑" pitchFamily="34" charset="-122"/>
                <a:ea typeface="微软雅黑" pitchFamily="34" charset="-122"/>
              </a:rPr>
              <a:t>稳定性</a:t>
            </a:r>
          </a:p>
        </p:txBody>
      </p:sp>
      <p:sp>
        <p:nvSpPr>
          <p:cNvPr id="31" name="环形箭头 30"/>
          <p:cNvSpPr/>
          <p:nvPr/>
        </p:nvSpPr>
        <p:spPr bwMode="auto">
          <a:xfrm rot="15194886">
            <a:off x="2516775" y="3371767"/>
            <a:ext cx="1219200" cy="1219200"/>
          </a:xfrm>
          <a:prstGeom prst="circularArrow">
            <a:avLst/>
          </a:prstGeom>
          <a:gradFill>
            <a:gsLst>
              <a:gs pos="15000">
                <a:srgbClr val="535455">
                  <a:lumMod val="20000"/>
                  <a:lumOff val="80000"/>
                </a:srgbClr>
              </a:gs>
              <a:gs pos="99000">
                <a:sysClr val="window" lastClr="FFFFFF">
                  <a:lumMod val="65000"/>
                </a:sysClr>
              </a:gs>
            </a:gsLst>
            <a:lin ang="21594000" scaled="0"/>
          </a:gradFill>
          <a:ln w="25400" cap="flat" cmpd="sng" algn="ctr">
            <a:noFill/>
            <a:prstDash val="solid"/>
          </a:ln>
          <a:effectLst/>
          <a:extLst/>
        </p:spPr>
        <p:txBody>
          <a:bodyPr anchor="ctr"/>
          <a:lstStyle/>
          <a:p>
            <a:pPr algn="ctr" eaLnBrk="0" fontAlgn="auto" hangingPunct="0">
              <a:spcBef>
                <a:spcPts val="0"/>
              </a:spcBef>
              <a:spcAft>
                <a:spcPts val="0"/>
              </a:spcAft>
              <a:defRPr/>
            </a:pPr>
            <a:endParaRPr lang="zh-CN" altLang="en-US" kern="0">
              <a:solidFill>
                <a:sysClr val="window" lastClr="FFFFFF"/>
              </a:solidFill>
              <a:latin typeface="Segoe UI"/>
              <a:ea typeface="宋体" panose="02010600030101010101" pitchFamily="2" charset="-122"/>
            </a:endParaRPr>
          </a:p>
        </p:txBody>
      </p:sp>
      <p:sp>
        <p:nvSpPr>
          <p:cNvPr id="32" name="环形箭头 31"/>
          <p:cNvSpPr/>
          <p:nvPr/>
        </p:nvSpPr>
        <p:spPr bwMode="auto">
          <a:xfrm rot="19325918">
            <a:off x="3050175" y="1666792"/>
            <a:ext cx="1219200" cy="1219200"/>
          </a:xfrm>
          <a:prstGeom prst="circularArrow">
            <a:avLst/>
          </a:prstGeom>
          <a:gradFill>
            <a:gsLst>
              <a:gs pos="15000">
                <a:srgbClr val="535455">
                  <a:lumMod val="20000"/>
                  <a:lumOff val="80000"/>
                </a:srgbClr>
              </a:gs>
              <a:gs pos="99000">
                <a:sysClr val="window" lastClr="FFFFFF">
                  <a:lumMod val="65000"/>
                </a:sysClr>
              </a:gs>
            </a:gsLst>
            <a:lin ang="21594000" scaled="0"/>
          </a:gradFill>
          <a:ln w="25400" cap="flat" cmpd="sng" algn="ctr">
            <a:noFill/>
            <a:prstDash val="solid"/>
          </a:ln>
          <a:effectLst/>
          <a:extLst/>
        </p:spPr>
        <p:txBody>
          <a:bodyPr anchor="ctr"/>
          <a:lstStyle/>
          <a:p>
            <a:pPr algn="ctr" eaLnBrk="0" fontAlgn="auto" hangingPunct="0">
              <a:spcBef>
                <a:spcPts val="0"/>
              </a:spcBef>
              <a:spcAft>
                <a:spcPts val="0"/>
              </a:spcAft>
              <a:defRPr/>
            </a:pPr>
            <a:endParaRPr lang="zh-CN" altLang="en-US" kern="0">
              <a:solidFill>
                <a:sysClr val="window" lastClr="FFFFFF"/>
              </a:solidFill>
              <a:latin typeface="Segoe UI"/>
              <a:ea typeface="宋体" panose="02010600030101010101" pitchFamily="2" charset="-122"/>
            </a:endParaRPr>
          </a:p>
        </p:txBody>
      </p:sp>
      <p:sp>
        <p:nvSpPr>
          <p:cNvPr id="33" name="环形箭头 32"/>
          <p:cNvSpPr/>
          <p:nvPr/>
        </p:nvSpPr>
        <p:spPr bwMode="auto">
          <a:xfrm rot="2186439">
            <a:off x="4886912" y="1655680"/>
            <a:ext cx="1219200" cy="1219200"/>
          </a:xfrm>
          <a:prstGeom prst="circularArrow">
            <a:avLst/>
          </a:prstGeom>
          <a:gradFill>
            <a:gsLst>
              <a:gs pos="15000">
                <a:srgbClr val="535455">
                  <a:lumMod val="20000"/>
                  <a:lumOff val="80000"/>
                </a:srgbClr>
              </a:gs>
              <a:gs pos="99000">
                <a:sysClr val="window" lastClr="FFFFFF">
                  <a:lumMod val="65000"/>
                </a:sysClr>
              </a:gs>
            </a:gsLst>
            <a:lin ang="21594000" scaled="0"/>
          </a:gradFill>
          <a:ln w="25400" cap="flat" cmpd="sng" algn="ctr">
            <a:noFill/>
            <a:prstDash val="solid"/>
          </a:ln>
          <a:effectLst/>
          <a:extLst/>
        </p:spPr>
        <p:txBody>
          <a:bodyPr anchor="ctr"/>
          <a:lstStyle/>
          <a:p>
            <a:pPr algn="ctr" eaLnBrk="0" fontAlgn="auto" hangingPunct="0">
              <a:spcBef>
                <a:spcPts val="0"/>
              </a:spcBef>
              <a:spcAft>
                <a:spcPts val="0"/>
              </a:spcAft>
              <a:defRPr/>
            </a:pPr>
            <a:endParaRPr lang="zh-CN" altLang="en-US" kern="0">
              <a:solidFill>
                <a:sysClr val="window" lastClr="FFFFFF"/>
              </a:solidFill>
              <a:latin typeface="Segoe UI"/>
              <a:ea typeface="宋体" panose="02010600030101010101" pitchFamily="2" charset="-122"/>
            </a:endParaRPr>
          </a:p>
        </p:txBody>
      </p:sp>
      <p:sp>
        <p:nvSpPr>
          <p:cNvPr id="34" name="环形箭头 33"/>
          <p:cNvSpPr/>
          <p:nvPr/>
        </p:nvSpPr>
        <p:spPr bwMode="auto">
          <a:xfrm rot="6440240">
            <a:off x="5469525" y="3408280"/>
            <a:ext cx="1219200" cy="1219200"/>
          </a:xfrm>
          <a:prstGeom prst="circularArrow">
            <a:avLst/>
          </a:prstGeom>
          <a:gradFill>
            <a:gsLst>
              <a:gs pos="15000">
                <a:srgbClr val="535455">
                  <a:lumMod val="20000"/>
                  <a:lumOff val="80000"/>
                </a:srgbClr>
              </a:gs>
              <a:gs pos="99000">
                <a:sysClr val="window" lastClr="FFFFFF">
                  <a:lumMod val="65000"/>
                </a:sysClr>
              </a:gs>
            </a:gsLst>
            <a:lin ang="21594000" scaled="0"/>
          </a:gradFill>
          <a:ln w="25400" cap="flat" cmpd="sng" algn="ctr">
            <a:noFill/>
            <a:prstDash val="solid"/>
          </a:ln>
          <a:effectLst/>
          <a:extLst/>
        </p:spPr>
        <p:txBody>
          <a:bodyPr anchor="ctr"/>
          <a:lstStyle/>
          <a:p>
            <a:pPr algn="ctr" eaLnBrk="0" fontAlgn="auto" hangingPunct="0">
              <a:spcBef>
                <a:spcPts val="0"/>
              </a:spcBef>
              <a:spcAft>
                <a:spcPts val="0"/>
              </a:spcAft>
              <a:defRPr/>
            </a:pPr>
            <a:endParaRPr lang="zh-CN" altLang="en-US" kern="0">
              <a:solidFill>
                <a:sysClr val="window" lastClr="FFFFFF"/>
              </a:solidFill>
              <a:latin typeface="Segoe UI"/>
              <a:ea typeface="宋体" panose="02010600030101010101" pitchFamily="2" charset="-122"/>
            </a:endParaRPr>
          </a:p>
        </p:txBody>
      </p:sp>
      <p:sp>
        <p:nvSpPr>
          <p:cNvPr id="35" name="环形箭头 34"/>
          <p:cNvSpPr/>
          <p:nvPr/>
        </p:nvSpPr>
        <p:spPr bwMode="auto">
          <a:xfrm rot="10800000">
            <a:off x="3972512" y="4435392"/>
            <a:ext cx="1219200" cy="1219200"/>
          </a:xfrm>
          <a:prstGeom prst="circularArrow">
            <a:avLst/>
          </a:prstGeom>
          <a:gradFill>
            <a:gsLst>
              <a:gs pos="15000">
                <a:srgbClr val="535455">
                  <a:lumMod val="20000"/>
                  <a:lumOff val="80000"/>
                </a:srgbClr>
              </a:gs>
              <a:gs pos="99000">
                <a:sysClr val="window" lastClr="FFFFFF">
                  <a:lumMod val="65000"/>
                </a:sysClr>
              </a:gs>
            </a:gsLst>
            <a:lin ang="21594000" scaled="0"/>
          </a:gradFill>
          <a:ln w="25400" cap="flat" cmpd="sng" algn="ctr">
            <a:noFill/>
            <a:prstDash val="solid"/>
          </a:ln>
          <a:effectLst/>
          <a:extLst/>
        </p:spPr>
        <p:txBody>
          <a:bodyPr anchor="ctr"/>
          <a:lstStyle/>
          <a:p>
            <a:pPr algn="ctr" eaLnBrk="0" fontAlgn="auto" hangingPunct="0">
              <a:spcBef>
                <a:spcPts val="0"/>
              </a:spcBef>
              <a:spcAft>
                <a:spcPts val="0"/>
              </a:spcAft>
              <a:defRPr/>
            </a:pPr>
            <a:endParaRPr lang="zh-CN" altLang="en-US" kern="0">
              <a:solidFill>
                <a:sysClr val="window" lastClr="FFFFFF"/>
              </a:solidFill>
              <a:latin typeface="Segoe UI"/>
              <a:ea typeface="宋体" panose="02010600030101010101" pitchFamily="2" charset="-122"/>
            </a:endParaRPr>
          </a:p>
        </p:txBody>
      </p:sp>
      <p:sp>
        <p:nvSpPr>
          <p:cNvPr id="36" name="TextBox 61"/>
          <p:cNvSpPr txBox="1">
            <a:spLocks noChangeArrowheads="1"/>
          </p:cNvSpPr>
          <p:nvPr/>
        </p:nvSpPr>
        <p:spPr bwMode="auto">
          <a:xfrm>
            <a:off x="6356937" y="2671682"/>
            <a:ext cx="1143000" cy="523220"/>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sz="2800" kern="0" dirty="0">
                <a:solidFill>
                  <a:srgbClr val="000000">
                    <a:lumMod val="75000"/>
                    <a:lumOff val="25000"/>
                  </a:srgbClr>
                </a:solidFill>
                <a:latin typeface="微软雅黑" pitchFamily="34" charset="-122"/>
                <a:ea typeface="微软雅黑" pitchFamily="34" charset="-122"/>
              </a:rPr>
              <a:t>pH</a:t>
            </a:r>
            <a:r>
              <a:rPr lang="zh-CN" altLang="en-US" sz="2800" kern="0" dirty="0">
                <a:solidFill>
                  <a:srgbClr val="000000">
                    <a:lumMod val="75000"/>
                    <a:lumOff val="25000"/>
                  </a:srgbClr>
                </a:solidFill>
                <a:latin typeface="微软雅黑" pitchFamily="34" charset="-122"/>
                <a:ea typeface="微软雅黑" pitchFamily="34" charset="-122"/>
              </a:rPr>
              <a:t>值</a:t>
            </a:r>
          </a:p>
        </p:txBody>
      </p:sp>
      <p:sp>
        <p:nvSpPr>
          <p:cNvPr id="37" name="TextBox 61"/>
          <p:cNvSpPr txBox="1">
            <a:spLocks noChangeArrowheads="1"/>
          </p:cNvSpPr>
          <p:nvPr/>
        </p:nvSpPr>
        <p:spPr bwMode="auto">
          <a:xfrm>
            <a:off x="5691774" y="5008483"/>
            <a:ext cx="1976569" cy="523220"/>
          </a:xfrm>
          <a:prstGeom prst="rect">
            <a:avLst/>
          </a:prstGeom>
          <a:noFill/>
          <a:ln w="9525">
            <a:noFill/>
            <a:miter lim="800000"/>
            <a:headEnd/>
            <a:tailEnd/>
          </a:ln>
        </p:spPr>
        <p:txBody>
          <a:bodyPr wrap="square">
            <a:spAutoFit/>
          </a:bodyPr>
          <a:lstStyle/>
          <a:p>
            <a:pPr algn="ctr" fontAlgn="auto">
              <a:spcBef>
                <a:spcPts val="0"/>
              </a:spcBef>
              <a:spcAft>
                <a:spcPts val="0"/>
              </a:spcAft>
              <a:defRPr/>
            </a:pPr>
            <a:r>
              <a:rPr lang="zh-CN" altLang="en-US" sz="2800" kern="0" dirty="0">
                <a:solidFill>
                  <a:srgbClr val="000000">
                    <a:lumMod val="75000"/>
                    <a:lumOff val="25000"/>
                  </a:srgbClr>
                </a:solidFill>
                <a:latin typeface="微软雅黑" pitchFamily="34" charset="-122"/>
                <a:ea typeface="微软雅黑" pitchFamily="34" charset="-122"/>
              </a:rPr>
              <a:t>温度、时间</a:t>
            </a:r>
          </a:p>
        </p:txBody>
      </p:sp>
      <p:sp>
        <p:nvSpPr>
          <p:cNvPr id="38" name="TextBox 61"/>
          <p:cNvSpPr txBox="1">
            <a:spLocks noChangeArrowheads="1"/>
          </p:cNvSpPr>
          <p:nvPr/>
        </p:nvSpPr>
        <p:spPr bwMode="auto">
          <a:xfrm>
            <a:off x="1763688" y="5008483"/>
            <a:ext cx="1764324" cy="523220"/>
          </a:xfrm>
          <a:prstGeom prst="rect">
            <a:avLst/>
          </a:prstGeom>
          <a:noFill/>
          <a:ln w="9525">
            <a:noFill/>
            <a:miter lim="800000"/>
            <a:headEnd/>
            <a:tailEnd/>
          </a:ln>
        </p:spPr>
        <p:txBody>
          <a:bodyPr wrap="square">
            <a:spAutoFit/>
          </a:bodyPr>
          <a:lstStyle/>
          <a:p>
            <a:pPr algn="ctr" fontAlgn="auto">
              <a:spcBef>
                <a:spcPts val="0"/>
              </a:spcBef>
              <a:spcAft>
                <a:spcPts val="0"/>
              </a:spcAft>
              <a:defRPr/>
            </a:pPr>
            <a:r>
              <a:rPr lang="zh-CN" altLang="en-US" sz="2800" kern="0" dirty="0">
                <a:solidFill>
                  <a:srgbClr val="000000">
                    <a:lumMod val="75000"/>
                    <a:lumOff val="25000"/>
                  </a:srgbClr>
                </a:solidFill>
                <a:latin typeface="微软雅黑" pitchFamily="34" charset="-122"/>
                <a:ea typeface="微软雅黑" pitchFamily="34" charset="-122"/>
              </a:rPr>
              <a:t>机械搅拌</a:t>
            </a:r>
          </a:p>
        </p:txBody>
      </p:sp>
      <p:sp>
        <p:nvSpPr>
          <p:cNvPr id="39" name="TextBox 61"/>
          <p:cNvSpPr txBox="1">
            <a:spLocks noChangeArrowheads="1"/>
          </p:cNvSpPr>
          <p:nvPr/>
        </p:nvSpPr>
        <p:spPr bwMode="auto">
          <a:xfrm>
            <a:off x="4015374" y="1082594"/>
            <a:ext cx="1300187" cy="523220"/>
          </a:xfrm>
          <a:prstGeom prst="rect">
            <a:avLst/>
          </a:prstGeom>
          <a:noFill/>
          <a:ln w="9525">
            <a:noFill/>
            <a:miter lim="800000"/>
            <a:headEnd/>
            <a:tailEnd/>
          </a:ln>
        </p:spPr>
        <p:txBody>
          <a:bodyPr wrap="square">
            <a:spAutoFit/>
          </a:bodyPr>
          <a:lstStyle/>
          <a:p>
            <a:pPr algn="ctr" fontAlgn="auto">
              <a:spcBef>
                <a:spcPts val="0"/>
              </a:spcBef>
              <a:spcAft>
                <a:spcPts val="0"/>
              </a:spcAft>
              <a:defRPr/>
            </a:pPr>
            <a:r>
              <a:rPr lang="zh-CN" altLang="en-US" sz="2800" kern="0" dirty="0">
                <a:solidFill>
                  <a:srgbClr val="000000">
                    <a:lumMod val="75000"/>
                    <a:lumOff val="25000"/>
                  </a:srgbClr>
                </a:solidFill>
                <a:latin typeface="微软雅黑" pitchFamily="34" charset="-122"/>
                <a:ea typeface="微软雅黑" pitchFamily="34" charset="-122"/>
              </a:rPr>
              <a:t>电解质</a:t>
            </a:r>
          </a:p>
        </p:txBody>
      </p:sp>
      <p:sp>
        <p:nvSpPr>
          <p:cNvPr id="40" name="任意多边形 40"/>
          <p:cNvSpPr>
            <a:spLocks noChangeArrowheads="1"/>
          </p:cNvSpPr>
          <p:nvPr/>
        </p:nvSpPr>
        <p:spPr bwMode="auto">
          <a:xfrm>
            <a:off x="4294779" y="2582780"/>
            <a:ext cx="587375" cy="0"/>
          </a:xfrm>
          <a:custGeom>
            <a:avLst/>
            <a:gdLst>
              <a:gd name="T0" fmla="*/ 0 w 587829"/>
              <a:gd name="T1" fmla="*/ 583304 w 587829"/>
              <a:gd name="T2" fmla="*/ 0 60000 65536"/>
              <a:gd name="T3" fmla="*/ 0 60000 65536"/>
              <a:gd name="T4" fmla="*/ 0 w 587829"/>
              <a:gd name="T5" fmla="*/ 587829 w 587829"/>
            </a:gdLst>
            <a:ahLst/>
            <a:cxnLst>
              <a:cxn ang="T2">
                <a:pos x="T0" y="0"/>
              </a:cxn>
              <a:cxn ang="T3">
                <a:pos x="T1" y="0"/>
              </a:cxn>
            </a:cxnLst>
            <a:rect l="T4" t="0" r="T5" b="0"/>
            <a:pathLst>
              <a:path w="587829">
                <a:moveTo>
                  <a:pt x="0" y="0"/>
                </a:moveTo>
                <a:lnTo>
                  <a:pt x="587829" y="0"/>
                </a:lnTo>
              </a:path>
            </a:pathLst>
          </a:custGeom>
          <a:solidFill>
            <a:srgbClr val="BBE0E3"/>
          </a:solidFill>
          <a:ln w="9525" algn="ctr">
            <a:solidFill>
              <a:srgbClr val="FFFFFF"/>
            </a:solidFill>
            <a:round/>
            <a:headEnd/>
            <a:tailEnd/>
          </a:ln>
        </p:spPr>
        <p:txBody>
          <a:bodyPr/>
          <a:lstStyle/>
          <a:p>
            <a:pPr fontAlgn="auto">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41" name="任意多边形 41"/>
          <p:cNvSpPr>
            <a:spLocks noChangeArrowheads="1"/>
          </p:cNvSpPr>
          <p:nvPr/>
        </p:nvSpPr>
        <p:spPr bwMode="auto">
          <a:xfrm>
            <a:off x="3599450" y="2951080"/>
            <a:ext cx="177800" cy="569912"/>
          </a:xfrm>
          <a:custGeom>
            <a:avLst/>
            <a:gdLst>
              <a:gd name="T0" fmla="*/ 174857 w 178130"/>
              <a:gd name="T1" fmla="*/ 0 h 570016"/>
              <a:gd name="T2" fmla="*/ 0 w 178130"/>
              <a:gd name="T3" fmla="*/ 568976 h 570016"/>
              <a:gd name="T4" fmla="*/ 0 60000 65536"/>
              <a:gd name="T5" fmla="*/ 0 60000 65536"/>
              <a:gd name="T6" fmla="*/ 0 w 178130"/>
              <a:gd name="T7" fmla="*/ 0 h 570016"/>
              <a:gd name="T8" fmla="*/ 178130 w 178130"/>
              <a:gd name="T9" fmla="*/ 570016 h 570016"/>
            </a:gdLst>
            <a:ahLst/>
            <a:cxnLst>
              <a:cxn ang="T4">
                <a:pos x="T0" y="T1"/>
              </a:cxn>
              <a:cxn ang="T5">
                <a:pos x="T2" y="T3"/>
              </a:cxn>
            </a:cxnLst>
            <a:rect l="T6" t="T7" r="T8" b="T9"/>
            <a:pathLst>
              <a:path w="178130" h="570016">
                <a:moveTo>
                  <a:pt x="178130" y="0"/>
                </a:moveTo>
                <a:lnTo>
                  <a:pt x="0" y="570016"/>
                </a:lnTo>
              </a:path>
            </a:pathLst>
          </a:custGeom>
          <a:solidFill>
            <a:srgbClr val="BBE0E3"/>
          </a:solidFill>
          <a:ln w="9525" algn="ctr">
            <a:solidFill>
              <a:srgbClr val="FFFFFF"/>
            </a:solidFill>
            <a:round/>
            <a:headEnd/>
            <a:tailEnd/>
          </a:ln>
        </p:spPr>
        <p:txBody>
          <a:bodyPr/>
          <a:lstStyle/>
          <a:p>
            <a:pPr fontAlgn="auto">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42" name="任意多边形 42"/>
          <p:cNvSpPr>
            <a:spLocks noChangeArrowheads="1"/>
          </p:cNvSpPr>
          <p:nvPr/>
        </p:nvSpPr>
        <p:spPr bwMode="auto">
          <a:xfrm>
            <a:off x="5386975" y="2938381"/>
            <a:ext cx="184150" cy="588963"/>
          </a:xfrm>
          <a:custGeom>
            <a:avLst/>
            <a:gdLst>
              <a:gd name="T0" fmla="*/ 0 w 184067"/>
              <a:gd name="T1" fmla="*/ 0 h 587829"/>
              <a:gd name="T2" fmla="*/ 184897 w 184067"/>
              <a:gd name="T3" fmla="*/ 599258 h 587829"/>
              <a:gd name="T4" fmla="*/ 0 60000 65536"/>
              <a:gd name="T5" fmla="*/ 0 60000 65536"/>
              <a:gd name="T6" fmla="*/ 0 w 184067"/>
              <a:gd name="T7" fmla="*/ 0 h 587829"/>
              <a:gd name="T8" fmla="*/ 184067 w 184067"/>
              <a:gd name="T9" fmla="*/ 587829 h 587829"/>
            </a:gdLst>
            <a:ahLst/>
            <a:cxnLst>
              <a:cxn ang="T4">
                <a:pos x="T0" y="T1"/>
              </a:cxn>
              <a:cxn ang="T5">
                <a:pos x="T2" y="T3"/>
              </a:cxn>
            </a:cxnLst>
            <a:rect l="T6" t="T7" r="T8" b="T9"/>
            <a:pathLst>
              <a:path w="184067" h="587829">
                <a:moveTo>
                  <a:pt x="0" y="0"/>
                </a:moveTo>
                <a:lnTo>
                  <a:pt x="184067" y="587829"/>
                </a:lnTo>
              </a:path>
            </a:pathLst>
          </a:custGeom>
          <a:solidFill>
            <a:srgbClr val="BBE0E3"/>
          </a:solidFill>
          <a:ln w="9525" algn="ctr">
            <a:solidFill>
              <a:srgbClr val="FFFFFF"/>
            </a:solidFill>
            <a:round/>
            <a:headEnd/>
            <a:tailEnd/>
          </a:ln>
        </p:spPr>
        <p:txBody>
          <a:bodyPr/>
          <a:lstStyle/>
          <a:p>
            <a:pPr fontAlgn="auto">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43" name="任意多边形 43"/>
          <p:cNvSpPr>
            <a:spLocks noChangeArrowheads="1"/>
          </p:cNvSpPr>
          <p:nvPr/>
        </p:nvSpPr>
        <p:spPr bwMode="auto">
          <a:xfrm>
            <a:off x="3813766" y="4073443"/>
            <a:ext cx="474663" cy="350839"/>
          </a:xfrm>
          <a:custGeom>
            <a:avLst/>
            <a:gdLst>
              <a:gd name="T0" fmla="*/ 0 w 475013"/>
              <a:gd name="T1" fmla="*/ 0 h 350322"/>
              <a:gd name="T2" fmla="*/ 471525 w 475013"/>
              <a:gd name="T3" fmla="*/ 355517 h 350322"/>
              <a:gd name="T4" fmla="*/ 0 60000 65536"/>
              <a:gd name="T5" fmla="*/ 0 60000 65536"/>
              <a:gd name="T6" fmla="*/ 0 w 475013"/>
              <a:gd name="T7" fmla="*/ 0 h 350322"/>
              <a:gd name="T8" fmla="*/ 475013 w 475013"/>
              <a:gd name="T9" fmla="*/ 350322 h 350322"/>
            </a:gdLst>
            <a:ahLst/>
            <a:cxnLst>
              <a:cxn ang="T4">
                <a:pos x="T0" y="T1"/>
              </a:cxn>
              <a:cxn ang="T5">
                <a:pos x="T2" y="T3"/>
              </a:cxn>
            </a:cxnLst>
            <a:rect l="T6" t="T7" r="T8" b="T9"/>
            <a:pathLst>
              <a:path w="475013" h="350322">
                <a:moveTo>
                  <a:pt x="0" y="0"/>
                </a:moveTo>
                <a:lnTo>
                  <a:pt x="475013" y="350322"/>
                </a:lnTo>
              </a:path>
            </a:pathLst>
          </a:custGeom>
          <a:solidFill>
            <a:srgbClr val="BBE0E3"/>
          </a:solidFill>
          <a:ln w="9525" algn="ctr">
            <a:solidFill>
              <a:srgbClr val="FFFFFF"/>
            </a:solidFill>
            <a:round/>
            <a:headEnd/>
            <a:tailEnd/>
          </a:ln>
        </p:spPr>
        <p:txBody>
          <a:bodyPr/>
          <a:lstStyle/>
          <a:p>
            <a:pPr fontAlgn="auto">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
        <p:nvSpPr>
          <p:cNvPr id="44" name="任意多边形 44"/>
          <p:cNvSpPr>
            <a:spLocks noChangeArrowheads="1"/>
          </p:cNvSpPr>
          <p:nvPr/>
        </p:nvSpPr>
        <p:spPr bwMode="auto">
          <a:xfrm>
            <a:off x="4912316" y="4098843"/>
            <a:ext cx="487363" cy="355600"/>
          </a:xfrm>
          <a:custGeom>
            <a:avLst/>
            <a:gdLst>
              <a:gd name="T0" fmla="*/ 0 w 486888"/>
              <a:gd name="T1" fmla="*/ 349715 h 356260"/>
              <a:gd name="T2" fmla="*/ 491658 w 486888"/>
              <a:gd name="T3" fmla="*/ 0 h 356260"/>
              <a:gd name="T4" fmla="*/ 0 60000 65536"/>
              <a:gd name="T5" fmla="*/ 0 60000 65536"/>
              <a:gd name="T6" fmla="*/ 0 w 486888"/>
              <a:gd name="T7" fmla="*/ 0 h 356260"/>
              <a:gd name="T8" fmla="*/ 486888 w 486888"/>
              <a:gd name="T9" fmla="*/ 356260 h 356260"/>
            </a:gdLst>
            <a:ahLst/>
            <a:cxnLst>
              <a:cxn ang="T4">
                <a:pos x="T0" y="T1"/>
              </a:cxn>
              <a:cxn ang="T5">
                <a:pos x="T2" y="T3"/>
              </a:cxn>
            </a:cxnLst>
            <a:rect l="T6" t="T7" r="T8" b="T9"/>
            <a:pathLst>
              <a:path w="486888" h="356260">
                <a:moveTo>
                  <a:pt x="0" y="356260"/>
                </a:moveTo>
                <a:lnTo>
                  <a:pt x="486888" y="0"/>
                </a:lnTo>
              </a:path>
            </a:pathLst>
          </a:custGeom>
          <a:solidFill>
            <a:srgbClr val="BBE0E3"/>
          </a:solidFill>
          <a:ln w="9525" algn="ctr">
            <a:solidFill>
              <a:srgbClr val="FFFFFF"/>
            </a:solidFill>
            <a:round/>
            <a:headEnd/>
            <a:tailEnd/>
          </a:ln>
        </p:spPr>
        <p:txBody>
          <a:bodyPr/>
          <a:lstStyle/>
          <a:p>
            <a:pPr fontAlgn="auto">
              <a:spcBef>
                <a:spcPts val="0"/>
              </a:spcBef>
              <a:spcAft>
                <a:spcPts val="0"/>
              </a:spcAft>
              <a:defRPr/>
            </a:pPr>
            <a:endParaRPr lang="zh-CN" altLang="en-US" kern="0">
              <a:solidFill>
                <a:sysClr val="windowText" lastClr="000000"/>
              </a:solidFill>
              <a:latin typeface="Calibri"/>
              <a:ea typeface="宋体" panose="02010600030101010101" pitchFamily="2" charset="-122"/>
            </a:endParaRPr>
          </a:p>
        </p:txBody>
      </p:sp>
    </p:spTree>
    <p:extLst>
      <p:ext uri="{BB962C8B-B14F-4D97-AF65-F5344CB8AC3E}">
        <p14:creationId xmlns:p14="http://schemas.microsoft.com/office/powerpoint/2010/main" val="714828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 电解质</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胶乳中固体颗粒存在</a:t>
            </a:r>
            <a:r>
              <a:rPr lang="zh-CN" altLang="en-US" sz="2800" b="1" dirty="0">
                <a:solidFill>
                  <a:srgbClr val="FF0000"/>
                </a:solidFill>
                <a:latin typeface="楷体" panose="02010609060101010101" pitchFamily="49" charset="-122"/>
                <a:ea typeface="楷体" panose="02010609060101010101" pitchFamily="49" charset="-122"/>
              </a:rPr>
              <a:t>动电位</a:t>
            </a:r>
            <a:r>
              <a:rPr lang="zh-CN" altLang="en-US" sz="2800" dirty="0">
                <a:solidFill>
                  <a:schemeClr val="tx1"/>
                </a:solidFill>
                <a:latin typeface="楷体" panose="02010609060101010101" pitchFamily="49" charset="-122"/>
                <a:ea typeface="楷体" panose="02010609060101010101" pitchFamily="49" charset="-122"/>
              </a:rPr>
              <a:t>，它对电解质是非常敏感的。</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加入</a:t>
            </a:r>
            <a:r>
              <a:rPr lang="zh-CN" altLang="en-US" sz="2800" dirty="0">
                <a:solidFill>
                  <a:srgbClr val="FF0000"/>
                </a:solidFill>
                <a:latin typeface="楷体" panose="02010609060101010101" pitchFamily="49" charset="-122"/>
                <a:ea typeface="楷体" panose="02010609060101010101" pitchFamily="49" charset="-122"/>
              </a:rPr>
              <a:t>少量的电解质</a:t>
            </a:r>
            <a:r>
              <a:rPr lang="zh-CN" altLang="en-US" sz="2800" dirty="0">
                <a:solidFill>
                  <a:schemeClr val="tx1"/>
                </a:solidFill>
                <a:latin typeface="楷体" panose="02010609060101010101" pitchFamily="49" charset="-122"/>
                <a:ea typeface="楷体" panose="02010609060101010101" pitchFamily="49" charset="-122"/>
              </a:rPr>
              <a:t>，可以起到增大胶乳粒径，降低胶乳粘度的作用；可以降低临界胶束浓度，而使乳液体系更稳定；</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用量</a:t>
            </a:r>
            <a:r>
              <a:rPr lang="zh-CN" altLang="en-US" sz="2800" dirty="0">
                <a:solidFill>
                  <a:srgbClr val="FF0000"/>
                </a:solidFill>
                <a:latin typeface="楷体" panose="02010609060101010101" pitchFamily="49" charset="-122"/>
                <a:ea typeface="楷体" panose="02010609060101010101" pitchFamily="49" charset="-122"/>
              </a:rPr>
              <a:t>超过临界值</a:t>
            </a:r>
            <a:r>
              <a:rPr lang="zh-CN" altLang="en-US" sz="2800" dirty="0">
                <a:solidFill>
                  <a:schemeClr val="tx1"/>
                </a:solidFill>
                <a:latin typeface="楷体" panose="02010609060101010101" pitchFamily="49" charset="-122"/>
                <a:ea typeface="楷体" panose="02010609060101010101" pitchFamily="49" charset="-122"/>
              </a:rPr>
              <a:t>，则会破坏乳胶粒表面上的双电层，产生胶乳微粒凝结而起破乳的作用，而使乳液稳定性下降。</a:t>
            </a: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各种电解质使胶乳凝结的临界值与胶乳的固含量、电解质浓度以及电解质离子的价数有关。</a:t>
            </a:r>
          </a:p>
        </p:txBody>
      </p:sp>
    </p:spTree>
    <p:extLst>
      <p:ext uri="{BB962C8B-B14F-4D97-AF65-F5344CB8AC3E}">
        <p14:creationId xmlns:p14="http://schemas.microsoft.com/office/powerpoint/2010/main" val="3641035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pH</a:t>
            </a:r>
            <a:r>
              <a:rPr lang="zh-CN" altLang="en-US" sz="2800" dirty="0">
                <a:latin typeface="楷体" panose="02010609060101010101" pitchFamily="49" charset="-122"/>
                <a:ea typeface="楷体" panose="02010609060101010101" pitchFamily="49" charset="-122"/>
                <a:cs typeface="Arial" panose="020B0604020202020204" pitchFamily="34" charset="0"/>
              </a:rPr>
              <a:t>值</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由于胶乳只能存在某一</a:t>
            </a:r>
            <a:r>
              <a:rPr lang="en-US" altLang="zh-CN" sz="2800" dirty="0">
                <a:solidFill>
                  <a:schemeClr val="tx1"/>
                </a:solidFill>
                <a:latin typeface="楷体" panose="02010609060101010101" pitchFamily="49" charset="-122"/>
                <a:ea typeface="楷体" panose="02010609060101010101" pitchFamily="49" charset="-122"/>
              </a:rPr>
              <a:t>pH</a:t>
            </a:r>
            <a:r>
              <a:rPr lang="zh-CN" altLang="en-US" sz="2800" dirty="0">
                <a:solidFill>
                  <a:schemeClr val="tx1"/>
                </a:solidFill>
                <a:latin typeface="楷体" panose="02010609060101010101" pitchFamily="49" charset="-122"/>
                <a:ea typeface="楷体" panose="02010609060101010101" pitchFamily="49" charset="-122"/>
              </a:rPr>
              <a:t>值范围之内，因此，改变乳液的</a:t>
            </a:r>
            <a:r>
              <a:rPr lang="en-US" altLang="zh-CN" sz="2800" dirty="0">
                <a:solidFill>
                  <a:schemeClr val="tx1"/>
                </a:solidFill>
                <a:latin typeface="楷体" panose="02010609060101010101" pitchFamily="49" charset="-122"/>
                <a:ea typeface="楷体" panose="02010609060101010101" pitchFamily="49" charset="-122"/>
              </a:rPr>
              <a:t>pH</a:t>
            </a:r>
            <a:r>
              <a:rPr lang="zh-CN" altLang="en-US" sz="2800" dirty="0">
                <a:solidFill>
                  <a:schemeClr val="tx1"/>
                </a:solidFill>
                <a:latin typeface="楷体" panose="02010609060101010101" pitchFamily="49" charset="-122"/>
                <a:ea typeface="楷体" panose="02010609060101010101" pitchFamily="49" charset="-122"/>
              </a:rPr>
              <a:t>值会影响乳液的稳定性。</a:t>
            </a:r>
            <a:endParaRPr lang="en-US" altLang="zh-CN" sz="2800" dirty="0">
              <a:solidFill>
                <a:schemeClr val="tx1"/>
              </a:solidFill>
              <a:latin typeface="楷体" panose="02010609060101010101" pitchFamily="49" charset="-122"/>
              <a:ea typeface="楷体" panose="02010609060101010101" pitchFamily="49" charset="-122"/>
            </a:endParaRPr>
          </a:p>
          <a:p>
            <a:pPr>
              <a:lnSpc>
                <a:spcPct val="200000"/>
              </a:lnSpc>
              <a:spcBef>
                <a:spcPts val="600"/>
              </a:spcBef>
              <a:buClr>
                <a:srgbClr val="002060"/>
              </a:buClr>
            </a:pPr>
            <a:r>
              <a:rPr lang="en-US" altLang="zh-CN" sz="2800" dirty="0">
                <a:solidFill>
                  <a:schemeClr val="tx1"/>
                </a:solidFill>
                <a:latin typeface="楷体" panose="02010609060101010101" pitchFamily="49" charset="-122"/>
                <a:ea typeface="楷体" panose="02010609060101010101" pitchFamily="49" charset="-122"/>
              </a:rPr>
              <a:t>	</a:t>
            </a:r>
            <a:r>
              <a:rPr lang="zh-CN" altLang="en-US" sz="3200" dirty="0">
                <a:solidFill>
                  <a:schemeClr val="tx1"/>
                </a:solidFill>
                <a:latin typeface="楷体" panose="02010609060101010101" pitchFamily="49" charset="-122"/>
                <a:ea typeface="楷体" panose="02010609060101010101" pitchFamily="49" charset="-122"/>
              </a:rPr>
              <a:t>阳离子型乳化剂 </a:t>
            </a:r>
            <a:r>
              <a:rPr lang="en-US" altLang="zh-CN" sz="3200" dirty="0">
                <a:solidFill>
                  <a:schemeClr val="tx1"/>
                </a:solidFill>
                <a:latin typeface="楷体" panose="02010609060101010101" pitchFamily="49" charset="-122"/>
                <a:ea typeface="楷体" panose="02010609060101010101" pitchFamily="49" charset="-122"/>
              </a:rPr>
              <a:t>		</a:t>
            </a:r>
            <a:r>
              <a:rPr lang="zh-CN" altLang="en-US" sz="3200" dirty="0">
                <a:solidFill>
                  <a:schemeClr val="tx1"/>
                </a:solidFill>
                <a:latin typeface="楷体" panose="02010609060101010101" pitchFamily="49" charset="-122"/>
                <a:ea typeface="楷体" panose="02010609060101010101" pitchFamily="49" charset="-122"/>
              </a:rPr>
              <a:t>酸性介质</a:t>
            </a:r>
          </a:p>
          <a:p>
            <a:pPr>
              <a:lnSpc>
                <a:spcPct val="200000"/>
              </a:lnSpc>
              <a:spcBef>
                <a:spcPts val="600"/>
              </a:spcBef>
              <a:buClr>
                <a:srgbClr val="002060"/>
              </a:buClr>
            </a:pPr>
            <a:r>
              <a:rPr lang="en-US" altLang="zh-CN" sz="3200" dirty="0">
                <a:solidFill>
                  <a:schemeClr val="tx1"/>
                </a:solidFill>
                <a:latin typeface="楷体" panose="02010609060101010101" pitchFamily="49" charset="-122"/>
                <a:ea typeface="楷体" panose="02010609060101010101" pitchFamily="49" charset="-122"/>
              </a:rPr>
              <a:t>	</a:t>
            </a:r>
            <a:r>
              <a:rPr lang="zh-CN" altLang="en-US" sz="3200" dirty="0">
                <a:solidFill>
                  <a:schemeClr val="tx1"/>
                </a:solidFill>
                <a:latin typeface="楷体" panose="02010609060101010101" pitchFamily="49" charset="-122"/>
                <a:ea typeface="楷体" panose="02010609060101010101" pitchFamily="49" charset="-122"/>
              </a:rPr>
              <a:t>阴离子型乳化剂 </a:t>
            </a:r>
            <a:r>
              <a:rPr lang="en-US" altLang="zh-CN" sz="3200" dirty="0">
                <a:solidFill>
                  <a:schemeClr val="tx1"/>
                </a:solidFill>
                <a:latin typeface="楷体" panose="02010609060101010101" pitchFamily="49" charset="-122"/>
                <a:ea typeface="楷体" panose="02010609060101010101" pitchFamily="49" charset="-122"/>
              </a:rPr>
              <a:t>		</a:t>
            </a:r>
            <a:r>
              <a:rPr lang="zh-CN" altLang="en-US" sz="3200" dirty="0">
                <a:solidFill>
                  <a:schemeClr val="tx1"/>
                </a:solidFill>
                <a:latin typeface="楷体" panose="02010609060101010101" pitchFamily="49" charset="-122"/>
                <a:ea typeface="楷体" panose="02010609060101010101" pitchFamily="49" charset="-122"/>
              </a:rPr>
              <a:t>碱性介质</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因此，在采用离子型乳化剂进行乳液聚合时，常常需要添加</a:t>
            </a:r>
            <a:r>
              <a:rPr lang="en-US" altLang="zh-CN" sz="3200" dirty="0">
                <a:solidFill>
                  <a:schemeClr val="tx1"/>
                </a:solidFill>
                <a:latin typeface="楷体" panose="02010609060101010101" pitchFamily="49" charset="-122"/>
                <a:ea typeface="楷体" panose="02010609060101010101" pitchFamily="49" charset="-122"/>
              </a:rPr>
              <a:t>pH</a:t>
            </a:r>
            <a:r>
              <a:rPr lang="zh-CN" altLang="en-US" sz="3200" dirty="0">
                <a:solidFill>
                  <a:schemeClr val="tx1"/>
                </a:solidFill>
                <a:latin typeface="楷体" panose="02010609060101010101" pitchFamily="49" charset="-122"/>
                <a:ea typeface="楷体" panose="02010609060101010101" pitchFamily="49" charset="-122"/>
              </a:rPr>
              <a:t>缓冲剂，将</a:t>
            </a:r>
            <a:r>
              <a:rPr lang="en-US" altLang="zh-CN" sz="3200" dirty="0">
                <a:solidFill>
                  <a:schemeClr val="tx1"/>
                </a:solidFill>
                <a:latin typeface="楷体" panose="02010609060101010101" pitchFamily="49" charset="-122"/>
                <a:ea typeface="楷体" panose="02010609060101010101" pitchFamily="49" charset="-122"/>
              </a:rPr>
              <a:t>pH</a:t>
            </a:r>
            <a:r>
              <a:rPr lang="zh-CN" altLang="en-US" sz="3200" dirty="0">
                <a:solidFill>
                  <a:schemeClr val="tx1"/>
                </a:solidFill>
                <a:latin typeface="楷体" panose="02010609060101010101" pitchFamily="49" charset="-122"/>
                <a:ea typeface="楷体" panose="02010609060101010101" pitchFamily="49" charset="-122"/>
              </a:rPr>
              <a:t>值控制在所要求的范围之内。</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zh-CN" altLang="en-US" sz="3200" dirty="0">
              <a:solidFill>
                <a:schemeClr val="tx1"/>
              </a:solidFill>
              <a:latin typeface="楷体" panose="02010609060101010101" pitchFamily="49" charset="-122"/>
              <a:ea typeface="楷体" panose="02010609060101010101" pitchFamily="49" charset="-122"/>
            </a:endParaRPr>
          </a:p>
        </p:txBody>
      </p:sp>
      <p:sp>
        <p:nvSpPr>
          <p:cNvPr id="2" name="右箭头 1"/>
          <p:cNvSpPr/>
          <p:nvPr/>
        </p:nvSpPr>
        <p:spPr>
          <a:xfrm>
            <a:off x="5076056" y="2492896"/>
            <a:ext cx="1008112" cy="28803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0" name="右箭头 9"/>
          <p:cNvSpPr/>
          <p:nvPr/>
        </p:nvSpPr>
        <p:spPr>
          <a:xfrm>
            <a:off x="5096889" y="3537012"/>
            <a:ext cx="1008112" cy="2880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6286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58250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）温度、时间</a:t>
            </a:r>
          </a:p>
        </p:txBody>
      </p:sp>
      <p:sp>
        <p:nvSpPr>
          <p:cNvPr id="9" name="对角圆角矩形 8"/>
          <p:cNvSpPr/>
          <p:nvPr/>
        </p:nvSpPr>
        <p:spPr>
          <a:xfrm>
            <a:off x="683568" y="836712"/>
            <a:ext cx="8064896" cy="540060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无论温度↑还是温度↓，都会影响乳液的稳定性；</a:t>
            </a: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乳化剂有上限温度；</a:t>
            </a:r>
            <a:endParaRPr lang="en-US" altLang="zh-CN" sz="2800" dirty="0">
              <a:solidFill>
                <a:schemeClr val="tx1"/>
              </a:solidFill>
              <a:latin typeface="Arial" panose="020B0604020202020204" pitchFamily="34" charset="0"/>
              <a:ea typeface="楷体" panose="02010609060101010101" pitchFamily="49" charset="-122"/>
            </a:endParaRPr>
          </a:p>
          <a:p>
            <a:pPr indent="541338">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多数胶乳经冷冻后产生破乳现象。原因在于，水结冰后要发生膨胀，对聚集下冰晶之间的乳胶粒产生巨大的压力迫使其相互接近，直至融合；由于冰晶的析出，胶乳体系中的电解质浓度加大，两者相互作用而产生破乳</a:t>
            </a:r>
            <a:endParaRPr lang="en-US" altLang="zh-CN" sz="2800" dirty="0">
              <a:solidFill>
                <a:schemeClr val="tx1"/>
              </a:solidFill>
              <a:latin typeface="Arial" panose="020B0604020202020204" pitchFamily="34"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时间↑，稳定性↓</a:t>
            </a:r>
          </a:p>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Arial" panose="020B0604020202020204" pitchFamily="34" charset="0"/>
              <a:ea typeface="楷体" panose="02010609060101010101" pitchFamily="49" charset="-122"/>
            </a:endParaRPr>
          </a:p>
        </p:txBody>
      </p:sp>
    </p:spTree>
    <p:extLst>
      <p:ext uri="{BB962C8B-B14F-4D97-AF65-F5344CB8AC3E}">
        <p14:creationId xmlns:p14="http://schemas.microsoft.com/office/powerpoint/2010/main" val="1086476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相关内容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乳液聚合的成核机理</a:t>
            </a:r>
          </a:p>
          <a:p>
            <a:pPr marL="457200" indent="-457200">
              <a:spcBef>
                <a:spcPts val="1800"/>
              </a:spcBef>
              <a:buClr>
                <a:srgbClr val="0000FF"/>
              </a:buClr>
              <a:buFont typeface="Wingdings" panose="05000000000000000000" pitchFamily="2" charset="2"/>
              <a:buChar char="ü"/>
            </a:pPr>
            <a:r>
              <a:rPr lang="zh-CN" altLang="en-US" sz="2800" dirty="0">
                <a:solidFill>
                  <a:schemeClr val="tx1"/>
                </a:solidFill>
                <a:latin typeface="楷体" panose="02010609060101010101" pitchFamily="49" charset="-122"/>
                <a:ea typeface="楷体" panose="02010609060101010101" pitchFamily="49" charset="-122"/>
              </a:rPr>
              <a:t>胶束成核</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00FF"/>
              </a:buClr>
              <a:buFont typeface="Wingdings" panose="05000000000000000000" pitchFamily="2" charset="2"/>
              <a:buChar char="ü"/>
            </a:pPr>
            <a:r>
              <a:rPr lang="zh-CN" altLang="en-US" sz="2800" dirty="0">
                <a:solidFill>
                  <a:schemeClr val="tx1"/>
                </a:solidFill>
                <a:latin typeface="楷体" panose="02010609060101010101" pitchFamily="49" charset="-122"/>
                <a:ea typeface="楷体" panose="02010609060101010101" pitchFamily="49" charset="-122"/>
              </a:rPr>
              <a:t>低聚物沉淀成核</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00FF"/>
              </a:buClr>
              <a:buFont typeface="Wingdings" panose="05000000000000000000" pitchFamily="2" charset="2"/>
              <a:buChar char="ü"/>
            </a:pPr>
            <a:r>
              <a:rPr lang="zh-CN" altLang="en-US" sz="2800" dirty="0">
                <a:solidFill>
                  <a:schemeClr val="tx1"/>
                </a:solidFill>
                <a:latin typeface="楷体" panose="02010609060101010101" pitchFamily="49" charset="-122"/>
                <a:ea typeface="楷体" panose="02010609060101010101" pitchFamily="49" charset="-122"/>
              </a:rPr>
              <a:t>单体液滴成核</a:t>
            </a:r>
            <a:endParaRPr lang="en-US" altLang="zh-CN"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stretch>
            <a:fillRect/>
          </a:stretch>
        </p:blipFill>
        <p:spPr>
          <a:xfrm>
            <a:off x="4067944" y="1628799"/>
            <a:ext cx="4824536" cy="4059807"/>
          </a:xfrm>
          <a:prstGeom prst="rect">
            <a:avLst/>
          </a:prstGeom>
        </p:spPr>
      </p:pic>
    </p:spTree>
    <p:extLst>
      <p:ext uri="{BB962C8B-B14F-4D97-AF65-F5344CB8AC3E}">
        <p14:creationId xmlns:p14="http://schemas.microsoft.com/office/powerpoint/2010/main" val="2345142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2224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 机械搅拌</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Arial" panose="020B0604020202020204" pitchFamily="34" charset="0"/>
                <a:ea typeface="楷体" panose="02010609060101010101" pitchFamily="49" charset="-122"/>
              </a:rPr>
              <a:t>搅拌的作用：是把单体分散成单体珠滴，并有利于传质和传热</a:t>
            </a:r>
            <a:endParaRPr lang="en-US" altLang="zh-CN" sz="3200" dirty="0">
              <a:solidFill>
                <a:schemeClr val="tx1"/>
              </a:solidFill>
              <a:latin typeface="Arial" panose="020B0604020202020204" pitchFamily="34"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en-US" altLang="zh-CN" sz="3200" dirty="0">
                <a:solidFill>
                  <a:schemeClr val="tx1"/>
                </a:solidFill>
                <a:latin typeface="Arial" panose="020B0604020202020204" pitchFamily="34" charset="0"/>
                <a:ea typeface="楷体" panose="02010609060101010101" pitchFamily="49" charset="-122"/>
              </a:rPr>
              <a:t>rpm↑</a:t>
            </a:r>
            <a:r>
              <a:rPr lang="zh-CN" altLang="en-US" sz="3200" dirty="0">
                <a:solidFill>
                  <a:schemeClr val="tx1"/>
                </a:solidFill>
                <a:latin typeface="Arial" panose="020B0604020202020204" pitchFamily="34" charset="0"/>
                <a:ea typeface="楷体" panose="02010609060101010101" pitchFamily="49" charset="-122"/>
              </a:rPr>
              <a:t>，稳定性↓</a:t>
            </a:r>
            <a:endParaRPr lang="en-US" altLang="zh-CN" sz="3200" dirty="0">
              <a:solidFill>
                <a:schemeClr val="tx1"/>
              </a:solidFill>
              <a:latin typeface="Arial" panose="020B0604020202020204" pitchFamily="34"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Arial" panose="020B0604020202020204" pitchFamily="34" charset="0"/>
                <a:ea typeface="楷体" panose="02010609060101010101" pitchFamily="49" charset="-122"/>
              </a:rPr>
              <a:t>乳液遭受强烈搅拌时，由于粒子的碰撞速度加快，可减少乳胶表面上的乳化剂，导致使乳化剂的动电位不足以克服碰撞时的结合力即其效率降低，因而破乳；</a:t>
            </a:r>
          </a:p>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Arial" panose="020B0604020202020204" pitchFamily="34" charset="0"/>
                <a:ea typeface="楷体" panose="02010609060101010101" pitchFamily="49" charset="-122"/>
              </a:rPr>
              <a:t>因此对乳液聚合过程来说，应采用适当的搅拌速度。</a:t>
            </a:r>
          </a:p>
        </p:txBody>
      </p:sp>
    </p:spTree>
    <p:extLst>
      <p:ext uri="{BB962C8B-B14F-4D97-AF65-F5344CB8AC3E}">
        <p14:creationId xmlns:p14="http://schemas.microsoft.com/office/powerpoint/2010/main" val="1475956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29447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）乳化剂种类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高分散性的粉末固体做乳化剂</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被吸附于液滴表面，形成了一层固体薄膜层，阻止液滴聚集</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可溶性天然高分子（非表活剂）做乳化剂</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在液滴表面形成坚韧薄膜层，阻止液滴聚集</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表面活性剂做乳化剂</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使油水界面张力降低，液滴聚集能力降低，体系稳定性增加</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表活剂在界面的类似胶束的排列形成薄膜层，阻止液滴聚集，复合乳化剂效果优于单一乳化剂</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endParaRPr lang="zh-CN" altLang="en-US" sz="28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82718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29447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）乳化剂种类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表活剂在界面的类似胶束的排列形成薄膜层，阻止液滴聚集，复合乳化剂效果优于单一乳化剂</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endParaRPr lang="zh-CN" altLang="en-US" sz="3200" dirty="0">
              <a:solidFill>
                <a:schemeClr val="tx1"/>
              </a:solidFill>
              <a:latin typeface="楷体" panose="02010609060101010101" pitchFamily="49" charset="-122"/>
              <a:ea typeface="楷体" panose="02010609060101010101" pitchFamily="49" charset="-122"/>
            </a:endParaRPr>
          </a:p>
        </p:txBody>
      </p:sp>
      <p:grpSp>
        <p:nvGrpSpPr>
          <p:cNvPr id="10" name="Group 4"/>
          <p:cNvGrpSpPr>
            <a:grpSpLocks/>
          </p:cNvGrpSpPr>
          <p:nvPr/>
        </p:nvGrpSpPr>
        <p:grpSpPr bwMode="auto">
          <a:xfrm>
            <a:off x="2195736" y="2708920"/>
            <a:ext cx="4779963" cy="3440113"/>
            <a:chOff x="2112" y="672"/>
            <a:chExt cx="4414" cy="3214"/>
          </a:xfrm>
        </p:grpSpPr>
        <p:sp>
          <p:nvSpPr>
            <p:cNvPr id="11" name="Text Box 5"/>
            <p:cNvSpPr txBox="1">
              <a:spLocks noChangeArrowheads="1"/>
            </p:cNvSpPr>
            <p:nvPr/>
          </p:nvSpPr>
          <p:spPr bwMode="auto">
            <a:xfrm>
              <a:off x="2159" y="672"/>
              <a:ext cx="2996"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endParaRPr lang="zh-CN" altLang="zh-CN" sz="2400" b="0">
                <a:latin typeface="Times New Roman" panose="02020603050405020304" pitchFamily="18" charset="0"/>
              </a:endParaRPr>
            </a:p>
          </p:txBody>
        </p:sp>
        <p:grpSp>
          <p:nvGrpSpPr>
            <p:cNvPr id="12" name="Group 6"/>
            <p:cNvGrpSpPr>
              <a:grpSpLocks/>
            </p:cNvGrpSpPr>
            <p:nvPr/>
          </p:nvGrpSpPr>
          <p:grpSpPr bwMode="auto">
            <a:xfrm>
              <a:off x="2400" y="768"/>
              <a:ext cx="2592" cy="2400"/>
              <a:chOff x="2784" y="1776"/>
              <a:chExt cx="2592" cy="2400"/>
            </a:xfrm>
          </p:grpSpPr>
          <p:sp>
            <p:nvSpPr>
              <p:cNvPr id="14" name="Oval 7"/>
              <p:cNvSpPr>
                <a:spLocks noChangeArrowheads="1"/>
              </p:cNvSpPr>
              <p:nvPr/>
            </p:nvSpPr>
            <p:spPr bwMode="auto">
              <a:xfrm>
                <a:off x="2784" y="1824"/>
                <a:ext cx="2592" cy="2352"/>
              </a:xfrm>
              <a:prstGeom prst="ellipse">
                <a:avLst/>
              </a:prstGeom>
              <a:noFill/>
              <a:ln w="38100">
                <a:solidFill>
                  <a:srgbClr val="FF0000"/>
                </a:solidFill>
                <a:prstDash val="lgDashDot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8"/>
              <p:cNvSpPr>
                <a:spLocks noChangeArrowheads="1"/>
              </p:cNvSpPr>
              <p:nvPr/>
            </p:nvSpPr>
            <p:spPr bwMode="auto">
              <a:xfrm>
                <a:off x="3408" y="2400"/>
                <a:ext cx="1392" cy="1344"/>
              </a:xfrm>
              <a:prstGeom prst="ellipse">
                <a:avLst/>
              </a:prstGeom>
              <a:solidFill>
                <a:srgbClr val="000066"/>
              </a:solidFill>
              <a:ln w="38100">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9"/>
              <p:cNvSpPr>
                <a:spLocks/>
              </p:cNvSpPr>
              <p:nvPr/>
            </p:nvSpPr>
            <p:spPr bwMode="auto">
              <a:xfrm>
                <a:off x="3600" y="3648"/>
                <a:ext cx="376" cy="432"/>
              </a:xfrm>
              <a:custGeom>
                <a:avLst/>
                <a:gdLst>
                  <a:gd name="T0" fmla="*/ 368 w 376"/>
                  <a:gd name="T1" fmla="*/ 432 h 432"/>
                  <a:gd name="T2" fmla="*/ 320 w 376"/>
                  <a:gd name="T3" fmla="*/ 240 h 432"/>
                  <a:gd name="T4" fmla="*/ 32 w 376"/>
                  <a:gd name="T5" fmla="*/ 96 h 432"/>
                  <a:gd name="T6" fmla="*/ 128 w 376"/>
                  <a:gd name="T7" fmla="*/ 0 h 432"/>
                </a:gdLst>
                <a:ahLst/>
                <a:cxnLst>
                  <a:cxn ang="0">
                    <a:pos x="T0" y="T1"/>
                  </a:cxn>
                  <a:cxn ang="0">
                    <a:pos x="T2" y="T3"/>
                  </a:cxn>
                  <a:cxn ang="0">
                    <a:pos x="T4" y="T5"/>
                  </a:cxn>
                  <a:cxn ang="0">
                    <a:pos x="T6" y="T7"/>
                  </a:cxn>
                </a:cxnLst>
                <a:rect l="0" t="0" r="r" b="b"/>
                <a:pathLst>
                  <a:path w="376" h="432">
                    <a:moveTo>
                      <a:pt x="368" y="432"/>
                    </a:moveTo>
                    <a:cubicBezTo>
                      <a:pt x="372" y="364"/>
                      <a:pt x="376" y="296"/>
                      <a:pt x="320" y="240"/>
                    </a:cubicBezTo>
                    <a:cubicBezTo>
                      <a:pt x="264" y="184"/>
                      <a:pt x="64" y="136"/>
                      <a:pt x="32" y="96"/>
                    </a:cubicBezTo>
                    <a:cubicBezTo>
                      <a:pt x="0" y="56"/>
                      <a:pt x="112" y="24"/>
                      <a:pt x="128" y="0"/>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Freeform 10"/>
              <p:cNvSpPr>
                <a:spLocks/>
              </p:cNvSpPr>
              <p:nvPr/>
            </p:nvSpPr>
            <p:spPr bwMode="auto">
              <a:xfrm>
                <a:off x="3552" y="1872"/>
                <a:ext cx="376" cy="576"/>
              </a:xfrm>
              <a:custGeom>
                <a:avLst/>
                <a:gdLst>
                  <a:gd name="T0" fmla="*/ 368 w 376"/>
                  <a:gd name="T1" fmla="*/ 432 h 432"/>
                  <a:gd name="T2" fmla="*/ 320 w 376"/>
                  <a:gd name="T3" fmla="*/ 240 h 432"/>
                  <a:gd name="T4" fmla="*/ 32 w 376"/>
                  <a:gd name="T5" fmla="*/ 96 h 432"/>
                  <a:gd name="T6" fmla="*/ 128 w 376"/>
                  <a:gd name="T7" fmla="*/ 0 h 432"/>
                </a:gdLst>
                <a:ahLst/>
                <a:cxnLst>
                  <a:cxn ang="0">
                    <a:pos x="T0" y="T1"/>
                  </a:cxn>
                  <a:cxn ang="0">
                    <a:pos x="T2" y="T3"/>
                  </a:cxn>
                  <a:cxn ang="0">
                    <a:pos x="T4" y="T5"/>
                  </a:cxn>
                  <a:cxn ang="0">
                    <a:pos x="T6" y="T7"/>
                  </a:cxn>
                </a:cxnLst>
                <a:rect l="0" t="0" r="r" b="b"/>
                <a:pathLst>
                  <a:path w="376" h="432">
                    <a:moveTo>
                      <a:pt x="368" y="432"/>
                    </a:moveTo>
                    <a:cubicBezTo>
                      <a:pt x="372" y="364"/>
                      <a:pt x="376" y="296"/>
                      <a:pt x="320" y="240"/>
                    </a:cubicBezTo>
                    <a:cubicBezTo>
                      <a:pt x="264" y="184"/>
                      <a:pt x="64" y="136"/>
                      <a:pt x="32" y="96"/>
                    </a:cubicBezTo>
                    <a:cubicBezTo>
                      <a:pt x="0" y="56"/>
                      <a:pt x="112" y="24"/>
                      <a:pt x="128" y="0"/>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Freeform 11"/>
              <p:cNvSpPr>
                <a:spLocks/>
              </p:cNvSpPr>
              <p:nvPr/>
            </p:nvSpPr>
            <p:spPr bwMode="auto">
              <a:xfrm>
                <a:off x="2880" y="2784"/>
                <a:ext cx="576" cy="528"/>
              </a:xfrm>
              <a:custGeom>
                <a:avLst/>
                <a:gdLst>
                  <a:gd name="T0" fmla="*/ 368 w 376"/>
                  <a:gd name="T1" fmla="*/ 432 h 432"/>
                  <a:gd name="T2" fmla="*/ 320 w 376"/>
                  <a:gd name="T3" fmla="*/ 240 h 432"/>
                  <a:gd name="T4" fmla="*/ 32 w 376"/>
                  <a:gd name="T5" fmla="*/ 96 h 432"/>
                  <a:gd name="T6" fmla="*/ 128 w 376"/>
                  <a:gd name="T7" fmla="*/ 0 h 432"/>
                </a:gdLst>
                <a:ahLst/>
                <a:cxnLst>
                  <a:cxn ang="0">
                    <a:pos x="T0" y="T1"/>
                  </a:cxn>
                  <a:cxn ang="0">
                    <a:pos x="T2" y="T3"/>
                  </a:cxn>
                  <a:cxn ang="0">
                    <a:pos x="T4" y="T5"/>
                  </a:cxn>
                  <a:cxn ang="0">
                    <a:pos x="T6" y="T7"/>
                  </a:cxn>
                </a:cxnLst>
                <a:rect l="0" t="0" r="r" b="b"/>
                <a:pathLst>
                  <a:path w="376" h="432">
                    <a:moveTo>
                      <a:pt x="368" y="432"/>
                    </a:moveTo>
                    <a:cubicBezTo>
                      <a:pt x="372" y="364"/>
                      <a:pt x="376" y="296"/>
                      <a:pt x="320" y="240"/>
                    </a:cubicBezTo>
                    <a:cubicBezTo>
                      <a:pt x="264" y="184"/>
                      <a:pt x="64" y="136"/>
                      <a:pt x="32" y="96"/>
                    </a:cubicBezTo>
                    <a:cubicBezTo>
                      <a:pt x="0" y="56"/>
                      <a:pt x="112" y="24"/>
                      <a:pt x="128" y="0"/>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Freeform 12"/>
              <p:cNvSpPr>
                <a:spLocks/>
              </p:cNvSpPr>
              <p:nvPr/>
            </p:nvSpPr>
            <p:spPr bwMode="auto">
              <a:xfrm>
                <a:off x="4800" y="2976"/>
                <a:ext cx="376" cy="432"/>
              </a:xfrm>
              <a:custGeom>
                <a:avLst/>
                <a:gdLst>
                  <a:gd name="T0" fmla="*/ 368 w 376"/>
                  <a:gd name="T1" fmla="*/ 432 h 432"/>
                  <a:gd name="T2" fmla="*/ 320 w 376"/>
                  <a:gd name="T3" fmla="*/ 240 h 432"/>
                  <a:gd name="T4" fmla="*/ 32 w 376"/>
                  <a:gd name="T5" fmla="*/ 96 h 432"/>
                  <a:gd name="T6" fmla="*/ 128 w 376"/>
                  <a:gd name="T7" fmla="*/ 0 h 432"/>
                </a:gdLst>
                <a:ahLst/>
                <a:cxnLst>
                  <a:cxn ang="0">
                    <a:pos x="T0" y="T1"/>
                  </a:cxn>
                  <a:cxn ang="0">
                    <a:pos x="T2" y="T3"/>
                  </a:cxn>
                  <a:cxn ang="0">
                    <a:pos x="T4" y="T5"/>
                  </a:cxn>
                  <a:cxn ang="0">
                    <a:pos x="T6" y="T7"/>
                  </a:cxn>
                </a:cxnLst>
                <a:rect l="0" t="0" r="r" b="b"/>
                <a:pathLst>
                  <a:path w="376" h="432">
                    <a:moveTo>
                      <a:pt x="368" y="432"/>
                    </a:moveTo>
                    <a:cubicBezTo>
                      <a:pt x="372" y="364"/>
                      <a:pt x="376" y="296"/>
                      <a:pt x="320" y="240"/>
                    </a:cubicBezTo>
                    <a:cubicBezTo>
                      <a:pt x="264" y="184"/>
                      <a:pt x="64" y="136"/>
                      <a:pt x="32" y="96"/>
                    </a:cubicBezTo>
                    <a:cubicBezTo>
                      <a:pt x="0" y="56"/>
                      <a:pt x="112" y="24"/>
                      <a:pt x="128" y="0"/>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Freeform 13"/>
              <p:cNvSpPr>
                <a:spLocks/>
              </p:cNvSpPr>
              <p:nvPr/>
            </p:nvSpPr>
            <p:spPr bwMode="auto">
              <a:xfrm>
                <a:off x="4272" y="3648"/>
                <a:ext cx="376" cy="432"/>
              </a:xfrm>
              <a:custGeom>
                <a:avLst/>
                <a:gdLst>
                  <a:gd name="T0" fmla="*/ 368 w 376"/>
                  <a:gd name="T1" fmla="*/ 432 h 432"/>
                  <a:gd name="T2" fmla="*/ 320 w 376"/>
                  <a:gd name="T3" fmla="*/ 240 h 432"/>
                  <a:gd name="T4" fmla="*/ 32 w 376"/>
                  <a:gd name="T5" fmla="*/ 96 h 432"/>
                  <a:gd name="T6" fmla="*/ 128 w 376"/>
                  <a:gd name="T7" fmla="*/ 0 h 432"/>
                </a:gdLst>
                <a:ahLst/>
                <a:cxnLst>
                  <a:cxn ang="0">
                    <a:pos x="T0" y="T1"/>
                  </a:cxn>
                  <a:cxn ang="0">
                    <a:pos x="T2" y="T3"/>
                  </a:cxn>
                  <a:cxn ang="0">
                    <a:pos x="T4" y="T5"/>
                  </a:cxn>
                  <a:cxn ang="0">
                    <a:pos x="T6" y="T7"/>
                  </a:cxn>
                </a:cxnLst>
                <a:rect l="0" t="0" r="r" b="b"/>
                <a:pathLst>
                  <a:path w="376" h="432">
                    <a:moveTo>
                      <a:pt x="368" y="432"/>
                    </a:moveTo>
                    <a:cubicBezTo>
                      <a:pt x="372" y="364"/>
                      <a:pt x="376" y="296"/>
                      <a:pt x="320" y="240"/>
                    </a:cubicBezTo>
                    <a:cubicBezTo>
                      <a:pt x="264" y="184"/>
                      <a:pt x="64" y="136"/>
                      <a:pt x="32" y="96"/>
                    </a:cubicBezTo>
                    <a:cubicBezTo>
                      <a:pt x="0" y="56"/>
                      <a:pt x="112" y="24"/>
                      <a:pt x="128" y="0"/>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Freeform 14"/>
              <p:cNvSpPr>
                <a:spLocks/>
              </p:cNvSpPr>
              <p:nvPr/>
            </p:nvSpPr>
            <p:spPr bwMode="auto">
              <a:xfrm>
                <a:off x="4320" y="2208"/>
                <a:ext cx="376" cy="432"/>
              </a:xfrm>
              <a:custGeom>
                <a:avLst/>
                <a:gdLst>
                  <a:gd name="T0" fmla="*/ 368 w 376"/>
                  <a:gd name="T1" fmla="*/ 432 h 432"/>
                  <a:gd name="T2" fmla="*/ 320 w 376"/>
                  <a:gd name="T3" fmla="*/ 240 h 432"/>
                  <a:gd name="T4" fmla="*/ 32 w 376"/>
                  <a:gd name="T5" fmla="*/ 96 h 432"/>
                  <a:gd name="T6" fmla="*/ 128 w 376"/>
                  <a:gd name="T7" fmla="*/ 0 h 432"/>
                </a:gdLst>
                <a:ahLst/>
                <a:cxnLst>
                  <a:cxn ang="0">
                    <a:pos x="T0" y="T1"/>
                  </a:cxn>
                  <a:cxn ang="0">
                    <a:pos x="T2" y="T3"/>
                  </a:cxn>
                  <a:cxn ang="0">
                    <a:pos x="T4" y="T5"/>
                  </a:cxn>
                  <a:cxn ang="0">
                    <a:pos x="T6" y="T7"/>
                  </a:cxn>
                </a:cxnLst>
                <a:rect l="0" t="0" r="r" b="b"/>
                <a:pathLst>
                  <a:path w="376" h="432">
                    <a:moveTo>
                      <a:pt x="368" y="432"/>
                    </a:moveTo>
                    <a:cubicBezTo>
                      <a:pt x="372" y="364"/>
                      <a:pt x="376" y="296"/>
                      <a:pt x="320" y="240"/>
                    </a:cubicBezTo>
                    <a:cubicBezTo>
                      <a:pt x="264" y="184"/>
                      <a:pt x="64" y="136"/>
                      <a:pt x="32" y="96"/>
                    </a:cubicBezTo>
                    <a:cubicBezTo>
                      <a:pt x="0" y="56"/>
                      <a:pt x="112" y="24"/>
                      <a:pt x="128" y="0"/>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Freeform 15"/>
              <p:cNvSpPr>
                <a:spLocks/>
              </p:cNvSpPr>
              <p:nvPr/>
            </p:nvSpPr>
            <p:spPr bwMode="auto">
              <a:xfrm>
                <a:off x="3168" y="2208"/>
                <a:ext cx="496" cy="520"/>
              </a:xfrm>
              <a:custGeom>
                <a:avLst/>
                <a:gdLst>
                  <a:gd name="T0" fmla="*/ 544 w 544"/>
                  <a:gd name="T1" fmla="*/ 528 h 712"/>
                  <a:gd name="T2" fmla="*/ 208 w 544"/>
                  <a:gd name="T3" fmla="*/ 576 h 712"/>
                  <a:gd name="T4" fmla="*/ 64 w 544"/>
                  <a:gd name="T5" fmla="*/ 672 h 712"/>
                  <a:gd name="T6" fmla="*/ 16 w 544"/>
                  <a:gd name="T7" fmla="*/ 336 h 712"/>
                  <a:gd name="T8" fmla="*/ 160 w 544"/>
                  <a:gd name="T9" fmla="*/ 192 h 712"/>
                  <a:gd name="T10" fmla="*/ 112 w 544"/>
                  <a:gd name="T11" fmla="*/ 48 h 712"/>
                  <a:gd name="T12" fmla="*/ 16 w 544"/>
                  <a:gd name="T13" fmla="*/ 0 h 712"/>
                </a:gdLst>
                <a:ahLst/>
                <a:cxnLst>
                  <a:cxn ang="0">
                    <a:pos x="T0" y="T1"/>
                  </a:cxn>
                  <a:cxn ang="0">
                    <a:pos x="T2" y="T3"/>
                  </a:cxn>
                  <a:cxn ang="0">
                    <a:pos x="T4" y="T5"/>
                  </a:cxn>
                  <a:cxn ang="0">
                    <a:pos x="T6" y="T7"/>
                  </a:cxn>
                  <a:cxn ang="0">
                    <a:pos x="T8" y="T9"/>
                  </a:cxn>
                  <a:cxn ang="0">
                    <a:pos x="T10" y="T11"/>
                  </a:cxn>
                  <a:cxn ang="0">
                    <a:pos x="T12" y="T13"/>
                  </a:cxn>
                </a:cxnLst>
                <a:rect l="0" t="0" r="r" b="b"/>
                <a:pathLst>
                  <a:path w="544" h="712">
                    <a:moveTo>
                      <a:pt x="544" y="528"/>
                    </a:moveTo>
                    <a:cubicBezTo>
                      <a:pt x="416" y="540"/>
                      <a:pt x="288" y="552"/>
                      <a:pt x="208" y="576"/>
                    </a:cubicBezTo>
                    <a:cubicBezTo>
                      <a:pt x="128" y="600"/>
                      <a:pt x="96" y="712"/>
                      <a:pt x="64" y="672"/>
                    </a:cubicBezTo>
                    <a:cubicBezTo>
                      <a:pt x="32" y="632"/>
                      <a:pt x="0" y="416"/>
                      <a:pt x="16" y="336"/>
                    </a:cubicBezTo>
                    <a:cubicBezTo>
                      <a:pt x="32" y="256"/>
                      <a:pt x="144" y="240"/>
                      <a:pt x="160" y="192"/>
                    </a:cubicBezTo>
                    <a:cubicBezTo>
                      <a:pt x="176" y="144"/>
                      <a:pt x="136" y="80"/>
                      <a:pt x="112" y="48"/>
                    </a:cubicBezTo>
                    <a:cubicBezTo>
                      <a:pt x="88" y="16"/>
                      <a:pt x="52" y="8"/>
                      <a:pt x="16" y="0"/>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Freeform 16"/>
              <p:cNvSpPr>
                <a:spLocks/>
              </p:cNvSpPr>
              <p:nvPr/>
            </p:nvSpPr>
            <p:spPr bwMode="auto">
              <a:xfrm>
                <a:off x="4800" y="2448"/>
                <a:ext cx="344" cy="576"/>
              </a:xfrm>
              <a:custGeom>
                <a:avLst/>
                <a:gdLst>
                  <a:gd name="T0" fmla="*/ 0 w 344"/>
                  <a:gd name="T1" fmla="*/ 576 h 576"/>
                  <a:gd name="T2" fmla="*/ 96 w 344"/>
                  <a:gd name="T3" fmla="*/ 432 h 576"/>
                  <a:gd name="T4" fmla="*/ 96 w 344"/>
                  <a:gd name="T5" fmla="*/ 192 h 576"/>
                  <a:gd name="T6" fmla="*/ 336 w 344"/>
                  <a:gd name="T7" fmla="*/ 192 h 576"/>
                  <a:gd name="T8" fmla="*/ 144 w 344"/>
                  <a:gd name="T9" fmla="*/ 0 h 576"/>
                </a:gdLst>
                <a:ahLst/>
                <a:cxnLst>
                  <a:cxn ang="0">
                    <a:pos x="T0" y="T1"/>
                  </a:cxn>
                  <a:cxn ang="0">
                    <a:pos x="T2" y="T3"/>
                  </a:cxn>
                  <a:cxn ang="0">
                    <a:pos x="T4" y="T5"/>
                  </a:cxn>
                  <a:cxn ang="0">
                    <a:pos x="T6" y="T7"/>
                  </a:cxn>
                  <a:cxn ang="0">
                    <a:pos x="T8" y="T9"/>
                  </a:cxn>
                </a:cxnLst>
                <a:rect l="0" t="0" r="r" b="b"/>
                <a:pathLst>
                  <a:path w="344" h="576">
                    <a:moveTo>
                      <a:pt x="0" y="576"/>
                    </a:moveTo>
                    <a:cubicBezTo>
                      <a:pt x="40" y="536"/>
                      <a:pt x="80" y="496"/>
                      <a:pt x="96" y="432"/>
                    </a:cubicBezTo>
                    <a:cubicBezTo>
                      <a:pt x="112" y="368"/>
                      <a:pt x="56" y="232"/>
                      <a:pt x="96" y="192"/>
                    </a:cubicBezTo>
                    <a:cubicBezTo>
                      <a:pt x="136" y="152"/>
                      <a:pt x="328" y="224"/>
                      <a:pt x="336" y="192"/>
                    </a:cubicBezTo>
                    <a:cubicBezTo>
                      <a:pt x="344" y="160"/>
                      <a:pt x="176" y="32"/>
                      <a:pt x="144" y="0"/>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Freeform 17"/>
              <p:cNvSpPr>
                <a:spLocks/>
              </p:cNvSpPr>
              <p:nvPr/>
            </p:nvSpPr>
            <p:spPr bwMode="auto">
              <a:xfrm>
                <a:off x="3072" y="3408"/>
                <a:ext cx="432" cy="240"/>
              </a:xfrm>
              <a:custGeom>
                <a:avLst/>
                <a:gdLst>
                  <a:gd name="T0" fmla="*/ 384 w 384"/>
                  <a:gd name="T1" fmla="*/ 0 h 144"/>
                  <a:gd name="T2" fmla="*/ 96 w 384"/>
                  <a:gd name="T3" fmla="*/ 96 h 144"/>
                  <a:gd name="T4" fmla="*/ 0 w 384"/>
                  <a:gd name="T5" fmla="*/ 144 h 144"/>
                </a:gdLst>
                <a:ahLst/>
                <a:cxnLst>
                  <a:cxn ang="0">
                    <a:pos x="T0" y="T1"/>
                  </a:cxn>
                  <a:cxn ang="0">
                    <a:pos x="T2" y="T3"/>
                  </a:cxn>
                  <a:cxn ang="0">
                    <a:pos x="T4" y="T5"/>
                  </a:cxn>
                </a:cxnLst>
                <a:rect l="0" t="0" r="r" b="b"/>
                <a:pathLst>
                  <a:path w="384" h="144">
                    <a:moveTo>
                      <a:pt x="384" y="0"/>
                    </a:moveTo>
                    <a:cubicBezTo>
                      <a:pt x="272" y="36"/>
                      <a:pt x="160" y="72"/>
                      <a:pt x="96" y="96"/>
                    </a:cubicBezTo>
                    <a:cubicBezTo>
                      <a:pt x="32" y="120"/>
                      <a:pt x="16" y="132"/>
                      <a:pt x="0" y="144"/>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Freeform 18"/>
              <p:cNvSpPr>
                <a:spLocks/>
              </p:cNvSpPr>
              <p:nvPr/>
            </p:nvSpPr>
            <p:spPr bwMode="auto">
              <a:xfrm>
                <a:off x="3360" y="3456"/>
                <a:ext cx="344" cy="576"/>
              </a:xfrm>
              <a:custGeom>
                <a:avLst/>
                <a:gdLst>
                  <a:gd name="T0" fmla="*/ 0 w 344"/>
                  <a:gd name="T1" fmla="*/ 576 h 576"/>
                  <a:gd name="T2" fmla="*/ 96 w 344"/>
                  <a:gd name="T3" fmla="*/ 432 h 576"/>
                  <a:gd name="T4" fmla="*/ 96 w 344"/>
                  <a:gd name="T5" fmla="*/ 192 h 576"/>
                  <a:gd name="T6" fmla="*/ 336 w 344"/>
                  <a:gd name="T7" fmla="*/ 192 h 576"/>
                  <a:gd name="T8" fmla="*/ 144 w 344"/>
                  <a:gd name="T9" fmla="*/ 0 h 576"/>
                </a:gdLst>
                <a:ahLst/>
                <a:cxnLst>
                  <a:cxn ang="0">
                    <a:pos x="T0" y="T1"/>
                  </a:cxn>
                  <a:cxn ang="0">
                    <a:pos x="T2" y="T3"/>
                  </a:cxn>
                  <a:cxn ang="0">
                    <a:pos x="T4" y="T5"/>
                  </a:cxn>
                  <a:cxn ang="0">
                    <a:pos x="T6" y="T7"/>
                  </a:cxn>
                  <a:cxn ang="0">
                    <a:pos x="T8" y="T9"/>
                  </a:cxn>
                </a:cxnLst>
                <a:rect l="0" t="0" r="r" b="b"/>
                <a:pathLst>
                  <a:path w="344" h="576">
                    <a:moveTo>
                      <a:pt x="0" y="576"/>
                    </a:moveTo>
                    <a:cubicBezTo>
                      <a:pt x="40" y="536"/>
                      <a:pt x="80" y="496"/>
                      <a:pt x="96" y="432"/>
                    </a:cubicBezTo>
                    <a:cubicBezTo>
                      <a:pt x="112" y="368"/>
                      <a:pt x="56" y="232"/>
                      <a:pt x="96" y="192"/>
                    </a:cubicBezTo>
                    <a:cubicBezTo>
                      <a:pt x="136" y="152"/>
                      <a:pt x="328" y="224"/>
                      <a:pt x="336" y="192"/>
                    </a:cubicBezTo>
                    <a:cubicBezTo>
                      <a:pt x="344" y="160"/>
                      <a:pt x="176" y="32"/>
                      <a:pt x="144" y="0"/>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Freeform 19"/>
              <p:cNvSpPr>
                <a:spLocks/>
              </p:cNvSpPr>
              <p:nvPr/>
            </p:nvSpPr>
            <p:spPr bwMode="auto">
              <a:xfrm>
                <a:off x="4656" y="3216"/>
                <a:ext cx="344" cy="576"/>
              </a:xfrm>
              <a:custGeom>
                <a:avLst/>
                <a:gdLst>
                  <a:gd name="T0" fmla="*/ 0 w 344"/>
                  <a:gd name="T1" fmla="*/ 576 h 576"/>
                  <a:gd name="T2" fmla="*/ 96 w 344"/>
                  <a:gd name="T3" fmla="*/ 432 h 576"/>
                  <a:gd name="T4" fmla="*/ 96 w 344"/>
                  <a:gd name="T5" fmla="*/ 192 h 576"/>
                  <a:gd name="T6" fmla="*/ 336 w 344"/>
                  <a:gd name="T7" fmla="*/ 192 h 576"/>
                  <a:gd name="T8" fmla="*/ 144 w 344"/>
                  <a:gd name="T9" fmla="*/ 0 h 576"/>
                </a:gdLst>
                <a:ahLst/>
                <a:cxnLst>
                  <a:cxn ang="0">
                    <a:pos x="T0" y="T1"/>
                  </a:cxn>
                  <a:cxn ang="0">
                    <a:pos x="T2" y="T3"/>
                  </a:cxn>
                  <a:cxn ang="0">
                    <a:pos x="T4" y="T5"/>
                  </a:cxn>
                  <a:cxn ang="0">
                    <a:pos x="T6" y="T7"/>
                  </a:cxn>
                  <a:cxn ang="0">
                    <a:pos x="T8" y="T9"/>
                  </a:cxn>
                </a:cxnLst>
                <a:rect l="0" t="0" r="r" b="b"/>
                <a:pathLst>
                  <a:path w="344" h="576">
                    <a:moveTo>
                      <a:pt x="0" y="576"/>
                    </a:moveTo>
                    <a:cubicBezTo>
                      <a:pt x="40" y="536"/>
                      <a:pt x="80" y="496"/>
                      <a:pt x="96" y="432"/>
                    </a:cubicBezTo>
                    <a:cubicBezTo>
                      <a:pt x="112" y="368"/>
                      <a:pt x="56" y="232"/>
                      <a:pt x="96" y="192"/>
                    </a:cubicBezTo>
                    <a:cubicBezTo>
                      <a:pt x="136" y="152"/>
                      <a:pt x="328" y="224"/>
                      <a:pt x="336" y="192"/>
                    </a:cubicBezTo>
                    <a:cubicBezTo>
                      <a:pt x="344" y="160"/>
                      <a:pt x="176" y="32"/>
                      <a:pt x="144" y="0"/>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20"/>
              <p:cNvSpPr>
                <a:spLocks/>
              </p:cNvSpPr>
              <p:nvPr/>
            </p:nvSpPr>
            <p:spPr bwMode="auto">
              <a:xfrm>
                <a:off x="4128" y="1776"/>
                <a:ext cx="344" cy="576"/>
              </a:xfrm>
              <a:custGeom>
                <a:avLst/>
                <a:gdLst>
                  <a:gd name="T0" fmla="*/ 0 w 344"/>
                  <a:gd name="T1" fmla="*/ 576 h 576"/>
                  <a:gd name="T2" fmla="*/ 96 w 344"/>
                  <a:gd name="T3" fmla="*/ 432 h 576"/>
                  <a:gd name="T4" fmla="*/ 96 w 344"/>
                  <a:gd name="T5" fmla="*/ 192 h 576"/>
                  <a:gd name="T6" fmla="*/ 336 w 344"/>
                  <a:gd name="T7" fmla="*/ 192 h 576"/>
                  <a:gd name="T8" fmla="*/ 144 w 344"/>
                  <a:gd name="T9" fmla="*/ 0 h 576"/>
                </a:gdLst>
                <a:ahLst/>
                <a:cxnLst>
                  <a:cxn ang="0">
                    <a:pos x="T0" y="T1"/>
                  </a:cxn>
                  <a:cxn ang="0">
                    <a:pos x="T2" y="T3"/>
                  </a:cxn>
                  <a:cxn ang="0">
                    <a:pos x="T4" y="T5"/>
                  </a:cxn>
                  <a:cxn ang="0">
                    <a:pos x="T6" y="T7"/>
                  </a:cxn>
                  <a:cxn ang="0">
                    <a:pos x="T8" y="T9"/>
                  </a:cxn>
                </a:cxnLst>
                <a:rect l="0" t="0" r="r" b="b"/>
                <a:pathLst>
                  <a:path w="344" h="576">
                    <a:moveTo>
                      <a:pt x="0" y="576"/>
                    </a:moveTo>
                    <a:cubicBezTo>
                      <a:pt x="40" y="536"/>
                      <a:pt x="80" y="496"/>
                      <a:pt x="96" y="432"/>
                    </a:cubicBezTo>
                    <a:cubicBezTo>
                      <a:pt x="112" y="368"/>
                      <a:pt x="56" y="232"/>
                      <a:pt x="96" y="192"/>
                    </a:cubicBezTo>
                    <a:cubicBezTo>
                      <a:pt x="136" y="152"/>
                      <a:pt x="328" y="224"/>
                      <a:pt x="336" y="192"/>
                    </a:cubicBezTo>
                    <a:cubicBezTo>
                      <a:pt x="344" y="160"/>
                      <a:pt x="176" y="32"/>
                      <a:pt x="144" y="0"/>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21"/>
              <p:cNvSpPr>
                <a:spLocks/>
              </p:cNvSpPr>
              <p:nvPr/>
            </p:nvSpPr>
            <p:spPr bwMode="auto">
              <a:xfrm>
                <a:off x="4608" y="2016"/>
                <a:ext cx="344" cy="576"/>
              </a:xfrm>
              <a:custGeom>
                <a:avLst/>
                <a:gdLst>
                  <a:gd name="T0" fmla="*/ 0 w 344"/>
                  <a:gd name="T1" fmla="*/ 576 h 576"/>
                  <a:gd name="T2" fmla="*/ 96 w 344"/>
                  <a:gd name="T3" fmla="*/ 432 h 576"/>
                  <a:gd name="T4" fmla="*/ 96 w 344"/>
                  <a:gd name="T5" fmla="*/ 192 h 576"/>
                  <a:gd name="T6" fmla="*/ 336 w 344"/>
                  <a:gd name="T7" fmla="*/ 192 h 576"/>
                  <a:gd name="T8" fmla="*/ 144 w 344"/>
                  <a:gd name="T9" fmla="*/ 0 h 576"/>
                </a:gdLst>
                <a:ahLst/>
                <a:cxnLst>
                  <a:cxn ang="0">
                    <a:pos x="T0" y="T1"/>
                  </a:cxn>
                  <a:cxn ang="0">
                    <a:pos x="T2" y="T3"/>
                  </a:cxn>
                  <a:cxn ang="0">
                    <a:pos x="T4" y="T5"/>
                  </a:cxn>
                  <a:cxn ang="0">
                    <a:pos x="T6" y="T7"/>
                  </a:cxn>
                  <a:cxn ang="0">
                    <a:pos x="T8" y="T9"/>
                  </a:cxn>
                </a:cxnLst>
                <a:rect l="0" t="0" r="r" b="b"/>
                <a:pathLst>
                  <a:path w="344" h="576">
                    <a:moveTo>
                      <a:pt x="0" y="576"/>
                    </a:moveTo>
                    <a:cubicBezTo>
                      <a:pt x="40" y="536"/>
                      <a:pt x="80" y="496"/>
                      <a:pt x="96" y="432"/>
                    </a:cubicBezTo>
                    <a:cubicBezTo>
                      <a:pt x="112" y="368"/>
                      <a:pt x="56" y="232"/>
                      <a:pt x="96" y="192"/>
                    </a:cubicBezTo>
                    <a:cubicBezTo>
                      <a:pt x="136" y="152"/>
                      <a:pt x="328" y="224"/>
                      <a:pt x="336" y="192"/>
                    </a:cubicBezTo>
                    <a:cubicBezTo>
                      <a:pt x="344" y="160"/>
                      <a:pt x="176" y="32"/>
                      <a:pt x="144" y="0"/>
                    </a:cubicBezTo>
                  </a:path>
                </a:pathLst>
              </a:custGeom>
              <a:noFill/>
              <a:ln w="381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Text Box 22"/>
            <p:cNvSpPr txBox="1">
              <a:spLocks noChangeArrowheads="1"/>
            </p:cNvSpPr>
            <p:nvPr/>
          </p:nvSpPr>
          <p:spPr bwMode="auto">
            <a:xfrm>
              <a:off x="2112" y="3459"/>
              <a:ext cx="4414" cy="4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a:solidFill>
                    <a:srgbClr val="990033"/>
                  </a:solidFill>
                  <a:latin typeface="Times New Roman" panose="02020603050405020304" pitchFamily="18" charset="0"/>
                  <a:ea typeface="隶书" panose="02010509060101010101" pitchFamily="49" charset="-122"/>
                </a:rPr>
                <a:t>具有空间位阻作用的水合层示意图</a:t>
              </a:r>
            </a:p>
          </p:txBody>
        </p:sp>
      </p:grpSp>
    </p:spTree>
    <p:extLst>
      <p:ext uri="{BB962C8B-B14F-4D97-AF65-F5344CB8AC3E}">
        <p14:creationId xmlns:p14="http://schemas.microsoft.com/office/powerpoint/2010/main" val="298402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29447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）乳化剂种类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离子型乳化剂让液滴表面带上电荷，产生双电层，出现动电位。动电位越高，乳液越稳定。</a:t>
            </a:r>
            <a:endParaRPr lang="en-US" altLang="zh-CN" sz="2800" dirty="0">
              <a:solidFill>
                <a:schemeClr val="tx1"/>
              </a:solidFill>
              <a:latin typeface="楷体" panose="02010609060101010101" pitchFamily="49" charset="-122"/>
              <a:ea typeface="楷体" panose="02010609060101010101" pitchFamily="49" charset="-122"/>
            </a:endParaRPr>
          </a:p>
        </p:txBody>
      </p:sp>
      <p:grpSp>
        <p:nvGrpSpPr>
          <p:cNvPr id="10" name="Group 4"/>
          <p:cNvGrpSpPr>
            <a:grpSpLocks/>
          </p:cNvGrpSpPr>
          <p:nvPr/>
        </p:nvGrpSpPr>
        <p:grpSpPr bwMode="auto">
          <a:xfrm>
            <a:off x="3059832" y="2420888"/>
            <a:ext cx="4076700" cy="3481388"/>
            <a:chOff x="-96" y="960"/>
            <a:chExt cx="4277" cy="2764"/>
          </a:xfrm>
        </p:grpSpPr>
        <p:grpSp>
          <p:nvGrpSpPr>
            <p:cNvPr id="11" name="Group 5"/>
            <p:cNvGrpSpPr>
              <a:grpSpLocks/>
            </p:cNvGrpSpPr>
            <p:nvPr/>
          </p:nvGrpSpPr>
          <p:grpSpPr bwMode="auto">
            <a:xfrm>
              <a:off x="-96" y="960"/>
              <a:ext cx="3036" cy="2230"/>
              <a:chOff x="1104" y="2256"/>
              <a:chExt cx="2694" cy="1891"/>
            </a:xfrm>
          </p:grpSpPr>
          <p:sp>
            <p:nvSpPr>
              <p:cNvPr id="13" name="AutoShape 6"/>
              <p:cNvSpPr>
                <a:spLocks noChangeArrowheads="1"/>
              </p:cNvSpPr>
              <p:nvPr/>
            </p:nvSpPr>
            <p:spPr bwMode="auto">
              <a:xfrm>
                <a:off x="1104" y="2256"/>
                <a:ext cx="2640" cy="1872"/>
              </a:xfrm>
              <a:prstGeom prst="flowChartConnector">
                <a:avLst/>
              </a:prstGeom>
              <a:noFill/>
              <a:ln w="38100">
                <a:solidFill>
                  <a:srgbClr val="FF0000"/>
                </a:solidFill>
                <a:prstDash val="lgDashDot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pPr>
                <a:r>
                  <a:rPr lang="en-US" altLang="zh-CN" sz="2400" b="0">
                    <a:latin typeface="Times New Roman" panose="02020603050405020304" pitchFamily="18" charset="0"/>
                  </a:rPr>
                  <a:t>+</a:t>
                </a:r>
              </a:p>
            </p:txBody>
          </p:sp>
          <p:sp>
            <p:nvSpPr>
              <p:cNvPr id="14" name="Oval 7"/>
              <p:cNvSpPr>
                <a:spLocks noChangeArrowheads="1"/>
              </p:cNvSpPr>
              <p:nvPr/>
            </p:nvSpPr>
            <p:spPr bwMode="auto">
              <a:xfrm>
                <a:off x="1680" y="2640"/>
                <a:ext cx="1632" cy="1056"/>
              </a:xfrm>
              <a:prstGeom prst="ellipse">
                <a:avLst/>
              </a:prstGeom>
              <a:noFill/>
              <a:ln w="38100">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8"/>
              <p:cNvSpPr>
                <a:spLocks noChangeArrowheads="1"/>
              </p:cNvSpPr>
              <p:nvPr/>
            </p:nvSpPr>
            <p:spPr bwMode="auto">
              <a:xfrm>
                <a:off x="2016" y="2880"/>
                <a:ext cx="960" cy="576"/>
              </a:xfrm>
              <a:prstGeom prst="ellipse">
                <a:avLst/>
              </a:prstGeom>
              <a:solidFill>
                <a:schemeClr val="tx1"/>
              </a:solidFill>
              <a:ln w="38100">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pPr>
                <a:endParaRPr lang="zh-CN" altLang="zh-CN" sz="2400" b="0">
                  <a:latin typeface="Times New Roman" panose="02020603050405020304" pitchFamily="18" charset="0"/>
                </a:endParaRPr>
              </a:p>
            </p:txBody>
          </p:sp>
          <p:sp>
            <p:nvSpPr>
              <p:cNvPr id="16" name="Oval 9"/>
              <p:cNvSpPr>
                <a:spLocks noChangeArrowheads="1"/>
              </p:cNvSpPr>
              <p:nvPr/>
            </p:nvSpPr>
            <p:spPr bwMode="auto">
              <a:xfrm>
                <a:off x="1872" y="2784"/>
                <a:ext cx="1296" cy="768"/>
              </a:xfrm>
              <a:prstGeom prst="ellipse">
                <a:avLst/>
              </a:prstGeom>
              <a:noFill/>
              <a:ln w="38100">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pPr>
                <a:r>
                  <a:rPr lang="en-US" altLang="zh-CN" sz="2400" b="0">
                    <a:latin typeface="Times New Roman" panose="02020603050405020304" pitchFamily="18" charset="0"/>
                  </a:rPr>
                  <a:t>+</a:t>
                </a:r>
              </a:p>
            </p:txBody>
          </p:sp>
          <p:sp>
            <p:nvSpPr>
              <p:cNvPr id="17" name="Rectangle 10"/>
              <p:cNvSpPr>
                <a:spLocks noChangeArrowheads="1"/>
              </p:cNvSpPr>
              <p:nvPr/>
            </p:nvSpPr>
            <p:spPr bwMode="auto">
              <a:xfrm>
                <a:off x="2353" y="2303"/>
                <a:ext cx="330"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18" name="Rectangle 11"/>
              <p:cNvSpPr>
                <a:spLocks noChangeArrowheads="1"/>
              </p:cNvSpPr>
              <p:nvPr/>
            </p:nvSpPr>
            <p:spPr bwMode="auto">
              <a:xfrm>
                <a:off x="2353" y="3839"/>
                <a:ext cx="33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19" name="Rectangle 12"/>
              <p:cNvSpPr>
                <a:spLocks noChangeArrowheads="1"/>
              </p:cNvSpPr>
              <p:nvPr/>
            </p:nvSpPr>
            <p:spPr bwMode="auto">
              <a:xfrm>
                <a:off x="1177" y="3048"/>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20" name="Rectangle 13"/>
              <p:cNvSpPr>
                <a:spLocks noChangeArrowheads="1"/>
              </p:cNvSpPr>
              <p:nvPr/>
            </p:nvSpPr>
            <p:spPr bwMode="auto">
              <a:xfrm>
                <a:off x="2114" y="3312"/>
                <a:ext cx="455"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21" name="Rectangle 14"/>
              <p:cNvSpPr>
                <a:spLocks noChangeArrowheads="1"/>
              </p:cNvSpPr>
              <p:nvPr/>
            </p:nvSpPr>
            <p:spPr bwMode="auto">
              <a:xfrm>
                <a:off x="2447" y="3362"/>
                <a:ext cx="456"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22" name="Rectangle 15"/>
              <p:cNvSpPr>
                <a:spLocks noChangeArrowheads="1"/>
              </p:cNvSpPr>
              <p:nvPr/>
            </p:nvSpPr>
            <p:spPr bwMode="auto">
              <a:xfrm>
                <a:off x="1871" y="3361"/>
                <a:ext cx="331"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23" name="Rectangle 16"/>
              <p:cNvSpPr>
                <a:spLocks noChangeArrowheads="1"/>
              </p:cNvSpPr>
              <p:nvPr/>
            </p:nvSpPr>
            <p:spPr bwMode="auto">
              <a:xfrm>
                <a:off x="1682" y="3216"/>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24" name="Rectangle 17"/>
              <p:cNvSpPr>
                <a:spLocks noChangeArrowheads="1"/>
              </p:cNvSpPr>
              <p:nvPr/>
            </p:nvSpPr>
            <p:spPr bwMode="auto">
              <a:xfrm>
                <a:off x="2595" y="3503"/>
                <a:ext cx="33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25" name="Rectangle 18"/>
              <p:cNvSpPr>
                <a:spLocks noChangeArrowheads="1"/>
              </p:cNvSpPr>
              <p:nvPr/>
            </p:nvSpPr>
            <p:spPr bwMode="auto">
              <a:xfrm>
                <a:off x="3169" y="3023"/>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26" name="Rectangle 19"/>
              <p:cNvSpPr>
                <a:spLocks noChangeArrowheads="1"/>
              </p:cNvSpPr>
              <p:nvPr/>
            </p:nvSpPr>
            <p:spPr bwMode="auto">
              <a:xfrm>
                <a:off x="2303" y="3503"/>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27" name="Rectangle 20"/>
              <p:cNvSpPr>
                <a:spLocks noChangeArrowheads="1"/>
              </p:cNvSpPr>
              <p:nvPr/>
            </p:nvSpPr>
            <p:spPr bwMode="auto">
              <a:xfrm>
                <a:off x="2690" y="2638"/>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28" name="Rectangle 21"/>
              <p:cNvSpPr>
                <a:spLocks noChangeArrowheads="1"/>
              </p:cNvSpPr>
              <p:nvPr/>
            </p:nvSpPr>
            <p:spPr bwMode="auto">
              <a:xfrm>
                <a:off x="3027" y="2833"/>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29" name="Rectangle 22"/>
              <p:cNvSpPr>
                <a:spLocks noChangeArrowheads="1"/>
              </p:cNvSpPr>
              <p:nvPr/>
            </p:nvSpPr>
            <p:spPr bwMode="auto">
              <a:xfrm>
                <a:off x="3027" y="3262"/>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30" name="Rectangle 23"/>
              <p:cNvSpPr>
                <a:spLocks noChangeArrowheads="1"/>
              </p:cNvSpPr>
              <p:nvPr/>
            </p:nvSpPr>
            <p:spPr bwMode="auto">
              <a:xfrm>
                <a:off x="2065" y="3457"/>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31" name="Rectangle 24"/>
              <p:cNvSpPr>
                <a:spLocks noChangeArrowheads="1"/>
              </p:cNvSpPr>
              <p:nvPr/>
            </p:nvSpPr>
            <p:spPr bwMode="auto">
              <a:xfrm>
                <a:off x="1919" y="2688"/>
                <a:ext cx="331"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32" name="Rectangle 25"/>
              <p:cNvSpPr>
                <a:spLocks noChangeArrowheads="1"/>
              </p:cNvSpPr>
              <p:nvPr/>
            </p:nvSpPr>
            <p:spPr bwMode="auto">
              <a:xfrm>
                <a:off x="2257" y="2592"/>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33" name="Rectangle 26"/>
              <p:cNvSpPr>
                <a:spLocks noChangeArrowheads="1"/>
              </p:cNvSpPr>
              <p:nvPr/>
            </p:nvSpPr>
            <p:spPr bwMode="auto">
              <a:xfrm>
                <a:off x="1682" y="2927"/>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34" name="Rectangle 27"/>
              <p:cNvSpPr>
                <a:spLocks noChangeArrowheads="1"/>
              </p:cNvSpPr>
              <p:nvPr/>
            </p:nvSpPr>
            <p:spPr bwMode="auto">
              <a:xfrm>
                <a:off x="3467" y="3083"/>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en-US" altLang="zh-CN" sz="2400" b="0">
                    <a:latin typeface="Times New Roman" panose="02020603050405020304" pitchFamily="18" charset="0"/>
                  </a:rPr>
                  <a:t>+</a:t>
                </a:r>
              </a:p>
            </p:txBody>
          </p:sp>
          <p:sp>
            <p:nvSpPr>
              <p:cNvPr id="35" name="Rectangle 28"/>
              <p:cNvSpPr>
                <a:spLocks noChangeArrowheads="1"/>
              </p:cNvSpPr>
              <p:nvPr/>
            </p:nvSpPr>
            <p:spPr bwMode="auto">
              <a:xfrm>
                <a:off x="2833" y="2833"/>
                <a:ext cx="4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36" name="Rectangle 29"/>
              <p:cNvSpPr>
                <a:spLocks noChangeArrowheads="1"/>
              </p:cNvSpPr>
              <p:nvPr/>
            </p:nvSpPr>
            <p:spPr bwMode="auto">
              <a:xfrm>
                <a:off x="2978" y="2978"/>
                <a:ext cx="455"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37" name="Rectangle 30"/>
              <p:cNvSpPr>
                <a:spLocks noChangeArrowheads="1"/>
              </p:cNvSpPr>
              <p:nvPr/>
            </p:nvSpPr>
            <p:spPr bwMode="auto">
              <a:xfrm>
                <a:off x="1824" y="3119"/>
                <a:ext cx="45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38" name="Rectangle 31"/>
              <p:cNvSpPr>
                <a:spLocks noChangeArrowheads="1"/>
              </p:cNvSpPr>
              <p:nvPr/>
            </p:nvSpPr>
            <p:spPr bwMode="auto">
              <a:xfrm>
                <a:off x="2498" y="2688"/>
                <a:ext cx="309"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sz="2400" b="0">
                    <a:latin typeface="Times New Roman" panose="02020603050405020304" pitchFamily="18" charset="0"/>
                  </a:rPr>
                  <a:t>－</a:t>
                </a:r>
              </a:p>
            </p:txBody>
          </p:sp>
          <p:sp>
            <p:nvSpPr>
              <p:cNvPr id="39" name="Rectangle 32"/>
              <p:cNvSpPr>
                <a:spLocks noChangeArrowheads="1"/>
              </p:cNvSpPr>
              <p:nvPr/>
            </p:nvSpPr>
            <p:spPr bwMode="auto">
              <a:xfrm>
                <a:off x="2736" y="3262"/>
                <a:ext cx="45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40" name="Rectangle 33"/>
              <p:cNvSpPr>
                <a:spLocks noChangeArrowheads="1"/>
              </p:cNvSpPr>
              <p:nvPr/>
            </p:nvSpPr>
            <p:spPr bwMode="auto">
              <a:xfrm>
                <a:off x="2303" y="2638"/>
                <a:ext cx="45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41" name="Rectangle 34"/>
              <p:cNvSpPr>
                <a:spLocks noChangeArrowheads="1"/>
              </p:cNvSpPr>
              <p:nvPr/>
            </p:nvSpPr>
            <p:spPr bwMode="auto">
              <a:xfrm>
                <a:off x="1871" y="2880"/>
                <a:ext cx="45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42" name="Rectangle 35"/>
              <p:cNvSpPr>
                <a:spLocks noChangeArrowheads="1"/>
              </p:cNvSpPr>
              <p:nvPr/>
            </p:nvSpPr>
            <p:spPr bwMode="auto">
              <a:xfrm>
                <a:off x="2017" y="2783"/>
                <a:ext cx="455"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43" name="Rectangle 36"/>
              <p:cNvSpPr>
                <a:spLocks noChangeArrowheads="1"/>
              </p:cNvSpPr>
              <p:nvPr/>
            </p:nvSpPr>
            <p:spPr bwMode="auto">
              <a:xfrm>
                <a:off x="1824" y="2978"/>
                <a:ext cx="455"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44" name="Rectangle 37"/>
              <p:cNvSpPr>
                <a:spLocks noChangeArrowheads="1"/>
              </p:cNvSpPr>
              <p:nvPr/>
            </p:nvSpPr>
            <p:spPr bwMode="auto">
              <a:xfrm>
                <a:off x="2736" y="2783"/>
                <a:ext cx="455"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dirty="0">
                    <a:latin typeface="Times New Roman" panose="02020603050405020304" pitchFamily="18" charset="0"/>
                  </a:rPr>
                  <a:t>－</a:t>
                </a:r>
              </a:p>
            </p:txBody>
          </p:sp>
          <p:sp>
            <p:nvSpPr>
              <p:cNvPr id="45" name="Rectangle 38"/>
              <p:cNvSpPr>
                <a:spLocks noChangeArrowheads="1"/>
              </p:cNvSpPr>
              <p:nvPr/>
            </p:nvSpPr>
            <p:spPr bwMode="auto">
              <a:xfrm>
                <a:off x="2833" y="3168"/>
                <a:ext cx="4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46" name="Rectangle 39"/>
              <p:cNvSpPr>
                <a:spLocks noChangeArrowheads="1"/>
              </p:cNvSpPr>
              <p:nvPr/>
            </p:nvSpPr>
            <p:spPr bwMode="auto">
              <a:xfrm>
                <a:off x="2115" y="2735"/>
                <a:ext cx="45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47" name="Rectangle 40"/>
              <p:cNvSpPr>
                <a:spLocks noChangeArrowheads="1"/>
              </p:cNvSpPr>
              <p:nvPr/>
            </p:nvSpPr>
            <p:spPr bwMode="auto">
              <a:xfrm>
                <a:off x="2932" y="3072"/>
                <a:ext cx="45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sp>
            <p:nvSpPr>
              <p:cNvPr id="48" name="Rectangle 41"/>
              <p:cNvSpPr>
                <a:spLocks noChangeArrowheads="1"/>
              </p:cNvSpPr>
              <p:nvPr/>
            </p:nvSpPr>
            <p:spPr bwMode="auto">
              <a:xfrm>
                <a:off x="1919" y="3216"/>
                <a:ext cx="45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400" b="0">
                    <a:latin typeface="Times New Roman" panose="02020603050405020304" pitchFamily="18" charset="0"/>
                  </a:rPr>
                  <a:t>－</a:t>
                </a:r>
              </a:p>
            </p:txBody>
          </p:sp>
        </p:grpSp>
        <p:sp>
          <p:nvSpPr>
            <p:cNvPr id="12" name="Text Box 42"/>
            <p:cNvSpPr txBox="1">
              <a:spLocks noChangeArrowheads="1"/>
            </p:cNvSpPr>
            <p:nvPr/>
          </p:nvSpPr>
          <p:spPr bwMode="auto">
            <a:xfrm>
              <a:off x="240" y="3312"/>
              <a:ext cx="3941" cy="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800" dirty="0">
                  <a:solidFill>
                    <a:srgbClr val="990033"/>
                  </a:solidFill>
                  <a:latin typeface="Times New Roman" panose="02020603050405020304" pitchFamily="18" charset="0"/>
                  <a:ea typeface="隶书" panose="02010509060101010101" pitchFamily="49" charset="-122"/>
                </a:rPr>
                <a:t>负电荷的双电层示意图</a:t>
              </a:r>
            </a:p>
          </p:txBody>
        </p:sp>
      </p:grpSp>
    </p:spTree>
    <p:extLst>
      <p:ext uri="{BB962C8B-B14F-4D97-AF65-F5344CB8AC3E}">
        <p14:creationId xmlns:p14="http://schemas.microsoft.com/office/powerpoint/2010/main" val="140235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引发剂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典型的乳液聚合过程使用</a:t>
            </a:r>
            <a:r>
              <a:rPr lang="zh-CN" altLang="en-US" sz="2800" dirty="0">
                <a:solidFill>
                  <a:srgbClr val="C00000"/>
                </a:solidFill>
                <a:latin typeface="楷体" panose="02010609060101010101" pitchFamily="49" charset="-122"/>
                <a:ea typeface="楷体" panose="02010609060101010101" pitchFamily="49" charset="-122"/>
              </a:rPr>
              <a:t>水溶性引发剂</a:t>
            </a:r>
            <a:r>
              <a:rPr lang="zh-CN" altLang="en-US" sz="2800" dirty="0">
                <a:solidFill>
                  <a:schemeClr val="tx1"/>
                </a:solidFill>
                <a:latin typeface="楷体" panose="02010609060101010101" pitchFamily="49" charset="-122"/>
                <a:ea typeface="楷体" panose="02010609060101010101" pitchFamily="49" charset="-122"/>
              </a:rPr>
              <a:t>，仅在用微悬浮聚合法生产聚氯乙烯胶乳时使用油溶性引发剂。</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工业上常用于乳液聚合法的引发剂有以下几种：</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热分解引发剂（主要是过硫酸钾、过硫酸铵等）</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用于乳液聚合的过硫酸盐引发剂必须加热到</a:t>
            </a:r>
            <a:r>
              <a:rPr lang="en-US" altLang="zh-CN" sz="2800" dirty="0">
                <a:solidFill>
                  <a:schemeClr val="tx1"/>
                </a:solidFill>
                <a:latin typeface="楷体" panose="02010609060101010101" pitchFamily="49" charset="-122"/>
                <a:ea typeface="楷体" panose="02010609060101010101" pitchFamily="49" charset="-122"/>
              </a:rPr>
              <a:t>50℃</a:t>
            </a:r>
            <a:r>
              <a:rPr lang="zh-CN" altLang="en-US" sz="2800" dirty="0">
                <a:solidFill>
                  <a:schemeClr val="tx1"/>
                </a:solidFill>
                <a:latin typeface="楷体" panose="02010609060101010101" pitchFamily="49" charset="-122"/>
                <a:ea typeface="楷体" panose="02010609060101010101" pitchFamily="49" charset="-122"/>
              </a:rPr>
              <a:t>以上方可产生适当的分解速度。</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丙烯酸酯类胶乳的生产多采用此类引发剂；</a:t>
            </a:r>
          </a:p>
        </p:txBody>
      </p:sp>
    </p:spTree>
    <p:extLst>
      <p:ext uri="{BB962C8B-B14F-4D97-AF65-F5344CB8AC3E}">
        <p14:creationId xmlns:p14="http://schemas.microsoft.com/office/powerpoint/2010/main" val="1756962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引发剂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氧化</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还原引发剂体系</a:t>
            </a:r>
            <a:endParaRPr lang="en-US" altLang="zh-CN" sz="28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00FF"/>
              </a:buClr>
            </a:pPr>
            <a:r>
              <a:rPr lang="zh-CN" altLang="en-US" sz="2800" dirty="0">
                <a:solidFill>
                  <a:schemeClr val="tx1"/>
                </a:solidFill>
                <a:latin typeface="楷体" panose="02010609060101010101" pitchFamily="49" charset="-122"/>
                <a:ea typeface="楷体" panose="02010609060101010101" pitchFamily="49" charset="-122"/>
              </a:rPr>
              <a:t>采用氧化</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还原引发剂体系可以加快反应速度或降低聚合温度；</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Wingdings" panose="05000000000000000000" pitchFamily="2" charset="2"/>
              <a:buChar char="Ø"/>
            </a:pPr>
            <a:r>
              <a:rPr lang="zh-CN" altLang="en-US" sz="2800" dirty="0">
                <a:solidFill>
                  <a:schemeClr val="tx1"/>
                </a:solidFill>
                <a:latin typeface="楷体" panose="02010609060101010101" pitchFamily="49" charset="-122"/>
                <a:ea typeface="楷体" panose="02010609060101010101" pitchFamily="49" charset="-122"/>
              </a:rPr>
              <a:t>有机过氧化物</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还原引发剂体系</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Wingdings" panose="05000000000000000000" pitchFamily="2" charset="2"/>
              <a:buChar char="Ø"/>
            </a:pPr>
            <a:r>
              <a:rPr lang="zh-CN" altLang="en-US" sz="2800" dirty="0">
                <a:solidFill>
                  <a:schemeClr val="tx1"/>
                </a:solidFill>
                <a:latin typeface="楷体" panose="02010609060101010101" pitchFamily="49" charset="-122"/>
                <a:ea typeface="楷体" panose="02010609060101010101" pitchFamily="49" charset="-122"/>
              </a:rPr>
              <a:t>无机过硫酸盐</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亚硫酸盐体系</a:t>
            </a:r>
            <a:endParaRPr lang="en-US" altLang="zh-CN" sz="28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00FF"/>
              </a:buClr>
            </a:pPr>
            <a:r>
              <a:rPr lang="zh-CN" altLang="en-US" sz="2800" dirty="0">
                <a:solidFill>
                  <a:schemeClr val="tx1"/>
                </a:solidFill>
                <a:latin typeface="楷体" panose="02010609060101010101" pitchFamily="49" charset="-122"/>
                <a:ea typeface="楷体" panose="02010609060101010101" pitchFamily="49" charset="-122"/>
              </a:rPr>
              <a:t>在氧化</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还原引发剂体系中，加入微量</a:t>
            </a:r>
            <a:r>
              <a:rPr lang="en-US" altLang="zh-CN" sz="2800" dirty="0">
                <a:solidFill>
                  <a:schemeClr val="tx1"/>
                </a:solidFill>
                <a:latin typeface="楷体" panose="02010609060101010101" pitchFamily="49" charset="-122"/>
                <a:ea typeface="楷体" panose="02010609060101010101" pitchFamily="49" charset="-122"/>
              </a:rPr>
              <a:t>Cu</a:t>
            </a:r>
            <a:r>
              <a:rPr lang="en-US" altLang="zh-CN" sz="2800" baseline="30000" dirty="0">
                <a:solidFill>
                  <a:schemeClr val="tx1"/>
                </a:solidFill>
                <a:latin typeface="楷体" panose="02010609060101010101" pitchFamily="49" charset="-122"/>
                <a:ea typeface="楷体" panose="02010609060101010101" pitchFamily="49" charset="-122"/>
              </a:rPr>
              <a:t>2+</a:t>
            </a:r>
            <a:r>
              <a:rPr lang="en-US" altLang="zh-CN" sz="2800" dirty="0">
                <a:solidFill>
                  <a:schemeClr val="tx1"/>
                </a:solidFill>
                <a:latin typeface="楷体" panose="02010609060101010101" pitchFamily="49" charset="-122"/>
                <a:ea typeface="楷体" panose="02010609060101010101" pitchFamily="49" charset="-122"/>
              </a:rPr>
              <a:t> </a:t>
            </a:r>
            <a:r>
              <a:rPr lang="zh-CN" altLang="en-US" sz="2800" dirty="0">
                <a:solidFill>
                  <a:schemeClr val="tx1"/>
                </a:solidFill>
                <a:latin typeface="楷体" panose="02010609060101010101" pitchFamily="49" charset="-122"/>
                <a:ea typeface="楷体" panose="02010609060101010101" pitchFamily="49" charset="-122"/>
              </a:rPr>
              <a:t>如</a:t>
            </a:r>
            <a:r>
              <a:rPr lang="en-US" altLang="zh-CN" sz="2800" dirty="0">
                <a:solidFill>
                  <a:schemeClr val="tx1"/>
                </a:solidFill>
                <a:latin typeface="楷体" panose="02010609060101010101" pitchFamily="49" charset="-122"/>
                <a:ea typeface="楷体" panose="02010609060101010101" pitchFamily="49" charset="-122"/>
              </a:rPr>
              <a:t>CuSO</a:t>
            </a:r>
            <a:r>
              <a:rPr lang="en-US" altLang="zh-CN" sz="2800" baseline="-25000" dirty="0">
                <a:solidFill>
                  <a:schemeClr val="tx1"/>
                </a:solidFill>
                <a:latin typeface="楷体" panose="02010609060101010101" pitchFamily="49" charset="-122"/>
                <a:ea typeface="楷体" panose="02010609060101010101" pitchFamily="49" charset="-122"/>
              </a:rPr>
              <a:t>4</a:t>
            </a:r>
            <a:r>
              <a:rPr lang="en-US" altLang="zh-CN" sz="2800" dirty="0">
                <a:solidFill>
                  <a:schemeClr val="tx1"/>
                </a:solidFill>
                <a:latin typeface="楷体" panose="02010609060101010101" pitchFamily="49" charset="-122"/>
                <a:ea typeface="楷体" panose="02010609060101010101" pitchFamily="49" charset="-122"/>
              </a:rPr>
              <a:t>·5H</a:t>
            </a:r>
            <a:r>
              <a:rPr lang="en-US" altLang="zh-CN" sz="2800" baseline="-25000" dirty="0">
                <a:solidFill>
                  <a:schemeClr val="tx1"/>
                </a:solidFill>
                <a:latin typeface="楷体" panose="02010609060101010101" pitchFamily="49" charset="-122"/>
                <a:ea typeface="楷体" panose="02010609060101010101" pitchFamily="49" charset="-122"/>
              </a:rPr>
              <a:t>2</a:t>
            </a:r>
            <a:r>
              <a:rPr lang="en-US" altLang="zh-CN" sz="2800" dirty="0">
                <a:solidFill>
                  <a:schemeClr val="tx1"/>
                </a:solidFill>
                <a:latin typeface="楷体" panose="02010609060101010101" pitchFamily="49" charset="-122"/>
                <a:ea typeface="楷体" panose="02010609060101010101" pitchFamily="49" charset="-122"/>
              </a:rPr>
              <a:t>O</a:t>
            </a:r>
            <a:r>
              <a:rPr lang="zh-CN" altLang="en-US" sz="2800" dirty="0">
                <a:solidFill>
                  <a:schemeClr val="tx1"/>
                </a:solidFill>
                <a:latin typeface="楷体" panose="02010609060101010101" pitchFamily="49" charset="-122"/>
                <a:ea typeface="楷体" panose="02010609060101010101" pitchFamily="49" charset="-122"/>
              </a:rPr>
              <a:t>，则可大大提高乳液聚合反应速度。其用量为氧化剂的百分之一，就可减少氧化剂用量近</a:t>
            </a:r>
            <a:r>
              <a:rPr lang="en-US" altLang="zh-CN" sz="2800" dirty="0">
                <a:solidFill>
                  <a:schemeClr val="tx1"/>
                </a:solidFill>
                <a:latin typeface="楷体" panose="02010609060101010101" pitchFamily="49" charset="-122"/>
                <a:ea typeface="楷体" panose="02010609060101010101" pitchFamily="49" charset="-122"/>
              </a:rPr>
              <a:t>90</a:t>
            </a:r>
            <a:r>
              <a:rPr lang="zh-CN" altLang="en-US" sz="2800" dirty="0">
                <a:solidFill>
                  <a:schemeClr val="tx1"/>
                </a:solidFill>
                <a:latin typeface="楷体" panose="02010609060101010101" pitchFamily="49" charset="-122"/>
                <a:ea typeface="楷体" panose="02010609060101010101" pitchFamily="49" charset="-122"/>
              </a:rPr>
              <a:t>％。</a:t>
            </a:r>
          </a:p>
          <a:p>
            <a:pPr indent="457200">
              <a:spcBef>
                <a:spcPts val="600"/>
              </a:spcBef>
              <a:buClr>
                <a:srgbClr val="0000FF"/>
              </a:buClr>
            </a:pPr>
            <a:r>
              <a:rPr lang="zh-CN" altLang="en-US" sz="2800" dirty="0">
                <a:solidFill>
                  <a:schemeClr val="tx1"/>
                </a:solidFill>
                <a:latin typeface="楷体" panose="02010609060101010101" pitchFamily="49" charset="-122"/>
                <a:ea typeface="楷体" panose="02010609060101010101" pitchFamily="49" charset="-122"/>
              </a:rPr>
              <a:t>引发剂的用量一般为单体量的</a:t>
            </a:r>
            <a:r>
              <a:rPr lang="en-US" altLang="zh-CN" sz="2800" dirty="0">
                <a:solidFill>
                  <a:schemeClr val="tx1"/>
                </a:solidFill>
                <a:latin typeface="楷体" panose="02010609060101010101" pitchFamily="49" charset="-122"/>
                <a:ea typeface="楷体" panose="02010609060101010101" pitchFamily="49" charset="-122"/>
              </a:rPr>
              <a:t>0.01</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0.2</a:t>
            </a:r>
            <a:r>
              <a:rPr lang="zh-CN" altLang="en-US" sz="2800"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695857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10.</a:t>
            </a:r>
            <a:r>
              <a:rPr lang="zh-CN" altLang="en-US" sz="2800" dirty="0">
                <a:latin typeface="楷体" panose="02010609060101010101" pitchFamily="49" charset="-122"/>
                <a:ea typeface="楷体" panose="02010609060101010101" pitchFamily="49" charset="-122"/>
                <a:cs typeface="Arial" panose="020B0604020202020204" pitchFamily="34" charset="0"/>
              </a:rPr>
              <a:t>其它添加剂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缓冲剂</a:t>
            </a:r>
            <a:endParaRPr lang="en-US" altLang="zh-CN" sz="28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保证体系</a:t>
            </a:r>
            <a:r>
              <a:rPr lang="en-US" altLang="zh-CN" sz="2800" dirty="0">
                <a:solidFill>
                  <a:schemeClr val="tx1"/>
                </a:solidFill>
                <a:latin typeface="楷体" panose="02010609060101010101" pitchFamily="49" charset="-122"/>
                <a:ea typeface="楷体" panose="02010609060101010101" pitchFamily="49" charset="-122"/>
              </a:rPr>
              <a:t>PH</a:t>
            </a:r>
            <a:r>
              <a:rPr lang="zh-CN" altLang="en-US" sz="2800" dirty="0">
                <a:solidFill>
                  <a:schemeClr val="tx1"/>
                </a:solidFill>
                <a:latin typeface="楷体" panose="02010609060101010101" pitchFamily="49" charset="-122"/>
                <a:ea typeface="楷体" panose="02010609060101010101" pitchFamily="49" charset="-122"/>
              </a:rPr>
              <a:t>稳定，常用磷酸二氢钠、碳酸氢钠</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分子量调节剂</a:t>
            </a:r>
            <a:endParaRPr lang="en-US" altLang="zh-CN" sz="28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乳液聚合分子量高，需控制分子量。如丁苯橡胶用正十二烷基硫醇作为分子量调节剂，并可抑制支化反应和交联反应。氯乙烯聚合中链转移占主导地位，所以不需加分子量调节剂</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电解质</a:t>
            </a:r>
            <a:endParaRPr lang="en-US" altLang="zh-CN" sz="28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反应体系中存在微量电解质可被吸附到表面上，电荷间的排斥增加了胶乳的稳定性。大量时则会产生破乳现象</a:t>
            </a:r>
            <a:endParaRPr lang="en-US" altLang="zh-CN" sz="28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46666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10.</a:t>
            </a:r>
            <a:r>
              <a:rPr lang="zh-CN" altLang="en-US" sz="2800" dirty="0">
                <a:latin typeface="楷体" panose="02010609060101010101" pitchFamily="49" charset="-122"/>
                <a:ea typeface="楷体" panose="02010609060101010101" pitchFamily="49" charset="-122"/>
                <a:cs typeface="Arial" panose="020B0604020202020204" pitchFamily="34" charset="0"/>
              </a:rPr>
              <a:t>其它添加剂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链终止剂</a:t>
            </a:r>
            <a:endParaRPr lang="en-US" altLang="zh-CN" sz="28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避免反应结束后，防止残存自由基和引发剂继续作用，加入链终止剂，对含有双键的橡胶尤为重要</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防老剂</a:t>
            </a:r>
            <a:endParaRPr lang="en-US" altLang="zh-CN" sz="28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橡胶中含有双键，易老化，需加防老剂。胺类防老剂、酚类防老剂</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抗冻剂</a:t>
            </a:r>
            <a:endParaRPr lang="en-US" altLang="zh-CN" sz="28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低温聚合时加入抗冻剂，甲醇、乙醇、乙二醇、甘油等</a:t>
            </a:r>
          </a:p>
        </p:txBody>
      </p:sp>
    </p:spTree>
    <p:extLst>
      <p:ext uri="{BB962C8B-B14F-4D97-AF65-F5344CB8AC3E}">
        <p14:creationId xmlns:p14="http://schemas.microsoft.com/office/powerpoint/2010/main" val="4247960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11.</a:t>
            </a:r>
            <a:r>
              <a:rPr lang="zh-CN" altLang="en-US" sz="2800" dirty="0">
                <a:latin typeface="楷体" panose="02010609060101010101" pitchFamily="49" charset="-122"/>
                <a:ea typeface="楷体" panose="02010609060101010101" pitchFamily="49" charset="-122"/>
                <a:cs typeface="Arial" panose="020B0604020202020204" pitchFamily="34" charset="0"/>
              </a:rPr>
              <a:t> 乳液聚合的分类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典型的乳液聚合</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由油溶性单体、水溶性引发剂、水溶性乳化剂和介质水组成的</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乳液聚合体系为典型的乳液聚合；</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主要包括以下几种聚合方式：</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间歇乳液聚合</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半连续乳液聚合</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连续乳液聚合</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预乳化工艺</a:t>
            </a:r>
          </a:p>
        </p:txBody>
      </p:sp>
    </p:spTree>
    <p:extLst>
      <p:ext uri="{BB962C8B-B14F-4D97-AF65-F5344CB8AC3E}">
        <p14:creationId xmlns:p14="http://schemas.microsoft.com/office/powerpoint/2010/main" val="617279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11.</a:t>
            </a:r>
            <a:r>
              <a:rPr lang="zh-CN" altLang="en-US" sz="2800" dirty="0">
                <a:latin typeface="楷体" panose="02010609060101010101" pitchFamily="49" charset="-122"/>
                <a:ea typeface="楷体" panose="02010609060101010101" pitchFamily="49" charset="-122"/>
                <a:cs typeface="Arial" panose="020B0604020202020204" pitchFamily="34" charset="0"/>
              </a:rPr>
              <a:t> 乳液聚合的分类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 种子乳液聚合</a:t>
            </a:r>
          </a:p>
          <a:p>
            <a:pPr indent="457200">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是指在乳液聚合体系中，如果已经有乳胶粒子存在，当物料配比和反应条件控制适当时，新加入的单体原则上仅在已生成的微粒上聚合，而不生成新的乳胶粒，即</a:t>
            </a:r>
            <a:r>
              <a:rPr lang="zh-CN" altLang="en-US" sz="2800" dirty="0">
                <a:solidFill>
                  <a:srgbClr val="FF0000"/>
                </a:solidFill>
                <a:latin typeface="楷体" panose="02010609060101010101" pitchFamily="49" charset="-122"/>
                <a:ea typeface="楷体" panose="02010609060101010101" pitchFamily="49" charset="-122"/>
              </a:rPr>
              <a:t>仅增大原来微粒的体积，而不增加乳胶微粒的数目</a:t>
            </a:r>
            <a:r>
              <a:rPr lang="zh-CN" altLang="en-US" sz="2800" dirty="0">
                <a:solidFill>
                  <a:schemeClr val="tx1"/>
                </a:solidFill>
                <a:latin typeface="楷体" panose="02010609060101010101" pitchFamily="49" charset="-122"/>
                <a:ea typeface="楷体" panose="02010609060101010101" pitchFamily="49" charset="-122"/>
              </a:rPr>
              <a:t>，这种乳液聚合称作种子乳液聚合。</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400" dirty="0">
                <a:solidFill>
                  <a:schemeClr val="tx1"/>
                </a:solidFill>
                <a:latin typeface="楷体" panose="02010609060101010101" pitchFamily="49" charset="-122"/>
                <a:ea typeface="楷体" panose="02010609060101010101" pitchFamily="49" charset="-122"/>
              </a:rPr>
              <a:t>避免了在常规连续乳液聚合过程中很难避免的瞬态现象；</a:t>
            </a:r>
          </a:p>
          <a:p>
            <a:pPr marL="457200" indent="-457200">
              <a:spcBef>
                <a:spcPts val="600"/>
              </a:spcBef>
              <a:buClr>
                <a:srgbClr val="0000FF"/>
              </a:buClr>
              <a:buFont typeface="Arial" panose="020B0604020202020204" pitchFamily="34" charset="0"/>
              <a:buChar char="♣"/>
            </a:pPr>
            <a:r>
              <a:rPr lang="zh-CN" altLang="en-US" sz="2400" dirty="0">
                <a:solidFill>
                  <a:schemeClr val="tx1"/>
                </a:solidFill>
                <a:latin typeface="楷体" panose="02010609060101010101" pitchFamily="49" charset="-122"/>
                <a:ea typeface="楷体" panose="02010609060101010101" pitchFamily="49" charset="-122"/>
              </a:rPr>
              <a:t>可以有效控制乳胶粒直径及其分布；</a:t>
            </a:r>
          </a:p>
          <a:p>
            <a:pPr marL="457200" indent="-457200">
              <a:spcBef>
                <a:spcPts val="600"/>
              </a:spcBef>
              <a:buClr>
                <a:srgbClr val="0000FF"/>
              </a:buClr>
              <a:buFont typeface="Arial" panose="020B0604020202020204" pitchFamily="34" charset="0"/>
              <a:buChar char="♣"/>
            </a:pPr>
            <a:r>
              <a:rPr lang="zh-CN" altLang="en-US" sz="2400" dirty="0">
                <a:solidFill>
                  <a:schemeClr val="tx1"/>
                </a:solidFill>
                <a:latin typeface="楷体" panose="02010609060101010101" pitchFamily="49" charset="-122"/>
                <a:ea typeface="楷体" panose="02010609060101010101" pitchFamily="49" charset="-122"/>
              </a:rPr>
              <a:t>可以制造具有异型结构乳胶粒的聚合物乳液，这将赋予聚合物乳液特殊的功能和优异的性能；</a:t>
            </a:r>
          </a:p>
        </p:txBody>
      </p:sp>
    </p:spTree>
    <p:extLst>
      <p:ext uri="{BB962C8B-B14F-4D97-AF65-F5344CB8AC3E}">
        <p14:creationId xmlns:p14="http://schemas.microsoft.com/office/powerpoint/2010/main" val="674750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43849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聚合体系组成</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1200"/>
              </a:spcBef>
              <a:buClr>
                <a:srgbClr val="002060"/>
              </a:buClr>
            </a:pPr>
            <a:r>
              <a:rPr lang="zh-CN" altLang="en-US" sz="3200" dirty="0">
                <a:solidFill>
                  <a:srgbClr val="FF0000"/>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单体 </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1200"/>
              </a:spcBef>
              <a:buClr>
                <a:srgbClr val="002060"/>
              </a:buClr>
            </a:pPr>
            <a:r>
              <a:rPr lang="zh-CN" altLang="en-US" sz="3200" dirty="0">
                <a:solidFill>
                  <a:srgbClr val="FF0000"/>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水 </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1200"/>
              </a:spcBef>
              <a:buClr>
                <a:srgbClr val="002060"/>
              </a:buClr>
            </a:pPr>
            <a:r>
              <a:rPr lang="zh-CN" altLang="en-US" sz="3200" dirty="0">
                <a:solidFill>
                  <a:srgbClr val="FF0000"/>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水溶性引发剂 </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1200"/>
              </a:spcBef>
              <a:buClr>
                <a:srgbClr val="002060"/>
              </a:buClr>
            </a:pPr>
            <a:r>
              <a:rPr lang="zh-CN" altLang="en-US" sz="3200" dirty="0">
                <a:solidFill>
                  <a:srgbClr val="FF0000"/>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乳化剂</a:t>
            </a:r>
          </a:p>
          <a:p>
            <a:pPr>
              <a:spcBef>
                <a:spcPts val="1200"/>
              </a:spcBef>
              <a:buClr>
                <a:srgbClr val="002060"/>
              </a:buClr>
            </a:pPr>
            <a:r>
              <a:rPr lang="zh-CN" altLang="en-US" sz="3200" dirty="0">
                <a:solidFill>
                  <a:srgbClr val="FF0000"/>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其它添加剂</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12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缓冲剂</a:t>
            </a:r>
            <a:r>
              <a:rPr lang="en-US" altLang="zh-CN" sz="3200" dirty="0">
                <a:solidFill>
                  <a:schemeClr val="tx1"/>
                </a:solidFill>
                <a:latin typeface="楷体" panose="02010609060101010101" pitchFamily="49" charset="-122"/>
                <a:ea typeface="楷体" panose="02010609060101010101" pitchFamily="49" charset="-122"/>
              </a:rPr>
              <a:t>(PH</a:t>
            </a:r>
            <a:r>
              <a:rPr lang="zh-CN" altLang="en-US" sz="3200" dirty="0">
                <a:solidFill>
                  <a:schemeClr val="tx1"/>
                </a:solidFill>
                <a:latin typeface="楷体" panose="02010609060101010101" pitchFamily="49" charset="-122"/>
                <a:ea typeface="楷体" panose="02010609060101010101" pitchFamily="49" charset="-122"/>
              </a:rPr>
              <a:t>值调节剂</a:t>
            </a:r>
            <a:r>
              <a:rPr lang="en-US" altLang="zh-CN" sz="3200" dirty="0">
                <a:solidFill>
                  <a:schemeClr val="tx1"/>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、分子量调节剂、链终止剂、防老剂、抗冻剂</a:t>
            </a:r>
            <a:endParaRPr lang="en-US" altLang="zh-CN" sz="32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55147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11.</a:t>
            </a:r>
            <a:r>
              <a:rPr lang="zh-CN" altLang="en-US" sz="2800" dirty="0">
                <a:latin typeface="楷体" panose="02010609060101010101" pitchFamily="49" charset="-122"/>
                <a:ea typeface="楷体" panose="02010609060101010101" pitchFamily="49" charset="-122"/>
                <a:cs typeface="Arial" panose="020B0604020202020204" pitchFamily="34" charset="0"/>
              </a:rPr>
              <a:t> 乳液聚合的分类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核</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壳乳液聚合</a:t>
            </a:r>
          </a:p>
          <a:p>
            <a:pPr indent="457200">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两种单体共聚，如果一种单体</a:t>
            </a:r>
            <a:r>
              <a:rPr lang="en-US" altLang="zh-CN" sz="2800" dirty="0">
                <a:solidFill>
                  <a:schemeClr val="tx1"/>
                </a:solidFill>
                <a:latin typeface="楷体" panose="02010609060101010101" pitchFamily="49" charset="-122"/>
                <a:ea typeface="楷体" panose="02010609060101010101" pitchFamily="49" charset="-122"/>
              </a:rPr>
              <a:t>(M1)</a:t>
            </a:r>
            <a:r>
              <a:rPr lang="zh-CN" altLang="en-US" sz="2800" dirty="0">
                <a:solidFill>
                  <a:schemeClr val="tx1"/>
                </a:solidFill>
                <a:latin typeface="楷体" panose="02010609060101010101" pitchFamily="49" charset="-122"/>
                <a:ea typeface="楷体" panose="02010609060101010101" pitchFamily="49" charset="-122"/>
              </a:rPr>
              <a:t>首先进行乳液聚合，然后再加入第二单体</a:t>
            </a:r>
            <a:r>
              <a:rPr lang="en-US" altLang="zh-CN" sz="2800" dirty="0">
                <a:solidFill>
                  <a:schemeClr val="tx1"/>
                </a:solidFill>
                <a:latin typeface="楷体" panose="02010609060101010101" pitchFamily="49" charset="-122"/>
                <a:ea typeface="楷体" panose="02010609060101010101" pitchFamily="49" charset="-122"/>
              </a:rPr>
              <a:t>(M2)</a:t>
            </a:r>
            <a:r>
              <a:rPr lang="zh-CN" altLang="en-US" sz="2800" dirty="0">
                <a:solidFill>
                  <a:schemeClr val="tx1"/>
                </a:solidFill>
                <a:latin typeface="楷体" panose="02010609060101010101" pitchFamily="49" charset="-122"/>
                <a:ea typeface="楷体" panose="02010609060101010101" pitchFamily="49" charset="-122"/>
              </a:rPr>
              <a:t>继续聚合，则第一种单体的聚合物成为胶乳粒子的</a:t>
            </a:r>
            <a:r>
              <a:rPr lang="zh-CN" altLang="en-US" sz="2800" dirty="0">
                <a:solidFill>
                  <a:srgbClr val="FF0000"/>
                </a:solidFill>
                <a:latin typeface="楷体" panose="02010609060101010101" pitchFamily="49" charset="-122"/>
                <a:ea typeface="楷体" panose="02010609060101010101" pitchFamily="49" charset="-122"/>
              </a:rPr>
              <a:t>核心</a:t>
            </a:r>
            <a:r>
              <a:rPr lang="zh-CN" altLang="en-US" sz="2800" dirty="0">
                <a:solidFill>
                  <a:schemeClr val="tx1"/>
                </a:solidFill>
                <a:latin typeface="楷体" panose="02010609060101010101" pitchFamily="49" charset="-122"/>
                <a:ea typeface="楷体" panose="02010609060101010101" pitchFamily="49" charset="-122"/>
              </a:rPr>
              <a:t>，第二种单体的聚合物则形成胶乳粒子的</a:t>
            </a:r>
            <a:r>
              <a:rPr lang="zh-CN" altLang="en-US" sz="2800" dirty="0">
                <a:solidFill>
                  <a:srgbClr val="FF0000"/>
                </a:solidFill>
                <a:latin typeface="楷体" panose="02010609060101010101" pitchFamily="49" charset="-122"/>
                <a:ea typeface="楷体" panose="02010609060101010101" pitchFamily="49" charset="-122"/>
              </a:rPr>
              <a:t>外壳</a:t>
            </a:r>
            <a:r>
              <a:rPr lang="zh-CN" altLang="en-US" sz="2800" dirty="0">
                <a:solidFill>
                  <a:schemeClr val="tx1"/>
                </a:solidFill>
                <a:latin typeface="楷体" panose="02010609060101010101" pitchFamily="49" charset="-122"/>
                <a:ea typeface="楷体" panose="02010609060101010101" pitchFamily="49" charset="-122"/>
              </a:rPr>
              <a:t>，这种乳液共聚合特称为核</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壳乳液共聚合。</a:t>
            </a:r>
            <a:endParaRPr lang="en-US" altLang="zh-CN" sz="28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800" dirty="0">
                <a:solidFill>
                  <a:srgbClr val="FF0000"/>
                </a:solidFill>
                <a:latin typeface="楷体" panose="02010609060101010101" pitchFamily="49" charset="-122"/>
                <a:ea typeface="楷体" panose="02010609060101010101" pitchFamily="49" charset="-122"/>
              </a:rPr>
              <a:t>核</a:t>
            </a:r>
            <a:r>
              <a:rPr lang="en-US" altLang="zh-CN" sz="2800" dirty="0">
                <a:solidFill>
                  <a:srgbClr val="FF0000"/>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壳乳液共絮合与种子乳液聚合的区别</a:t>
            </a:r>
            <a:r>
              <a:rPr lang="zh-CN" altLang="en-US" sz="2800" dirty="0">
                <a:solidFill>
                  <a:schemeClr val="tx1"/>
                </a:solidFill>
                <a:latin typeface="楷体" panose="02010609060101010101" pitchFamily="49" charset="-122"/>
                <a:ea typeface="楷体" panose="02010609060101010101" pitchFamily="49" charset="-122"/>
              </a:rPr>
              <a:t>在于这两种单体是否相同。</a:t>
            </a:r>
            <a:endParaRPr lang="zh-CN" altLang="en-US" sz="24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5716" t="8965" r="5680"/>
          <a:stretch/>
        </p:blipFill>
        <p:spPr>
          <a:xfrm>
            <a:off x="2145643" y="4745218"/>
            <a:ext cx="4852713" cy="1800200"/>
          </a:xfrm>
          <a:prstGeom prst="rect">
            <a:avLst/>
          </a:prstGeom>
        </p:spPr>
      </p:pic>
    </p:spTree>
    <p:extLst>
      <p:ext uri="{BB962C8B-B14F-4D97-AF65-F5344CB8AC3E}">
        <p14:creationId xmlns:p14="http://schemas.microsoft.com/office/powerpoint/2010/main" val="2685963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11.</a:t>
            </a:r>
            <a:r>
              <a:rPr lang="zh-CN" altLang="en-US" sz="2800" dirty="0">
                <a:latin typeface="楷体" panose="02010609060101010101" pitchFamily="49" charset="-122"/>
                <a:ea typeface="楷体" panose="02010609060101010101" pitchFamily="49" charset="-122"/>
                <a:cs typeface="Arial" panose="020B0604020202020204" pitchFamily="34" charset="0"/>
              </a:rPr>
              <a:t> 乳液聚合的分类</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124744"/>
            <a:ext cx="7963624" cy="2520280"/>
          </a:xfrm>
          <a:prstGeom prst="rect">
            <a:avLst/>
          </a:prstGeom>
        </p:spPr>
      </p:pic>
    </p:spTree>
    <p:extLst>
      <p:ext uri="{BB962C8B-B14F-4D97-AF65-F5344CB8AC3E}">
        <p14:creationId xmlns:p14="http://schemas.microsoft.com/office/powerpoint/2010/main" val="4165699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11.</a:t>
            </a:r>
            <a:r>
              <a:rPr lang="zh-CN" altLang="en-US" sz="2800" dirty="0">
                <a:latin typeface="楷体" panose="02010609060101010101" pitchFamily="49" charset="-122"/>
                <a:ea typeface="楷体" panose="02010609060101010101" pitchFamily="49" charset="-122"/>
                <a:cs typeface="Arial" panose="020B0604020202020204" pitchFamily="34" charset="0"/>
              </a:rPr>
              <a:t> 乳液聚合的分类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反相乳液聚合</a:t>
            </a:r>
          </a:p>
          <a:p>
            <a:pPr>
              <a:spcBef>
                <a:spcPts val="600"/>
              </a:spcBef>
              <a:spcAft>
                <a:spcPts val="1200"/>
              </a:spcAft>
              <a:buClr>
                <a:srgbClr val="002060"/>
              </a:buClr>
            </a:pPr>
            <a:r>
              <a:rPr lang="zh-CN" altLang="en-US" sz="2400" dirty="0">
                <a:solidFill>
                  <a:schemeClr val="tx1"/>
                </a:solidFill>
                <a:latin typeface="楷体" panose="02010609060101010101" pitchFamily="49" charset="-122"/>
                <a:ea typeface="楷体" panose="02010609060101010101" pitchFamily="49" charset="-122"/>
              </a:rPr>
              <a:t>将水溶性单体制备成水溶液，在油溶性乳化剂作用下，与有机相介质形成油包水</a:t>
            </a:r>
            <a:r>
              <a:rPr lang="en-US" altLang="zh-CN" sz="2400" dirty="0">
                <a:solidFill>
                  <a:schemeClr val="tx1"/>
                </a:solidFill>
                <a:latin typeface="楷体" panose="02010609060101010101" pitchFamily="49" charset="-122"/>
                <a:ea typeface="楷体" panose="02010609060101010101" pitchFamily="49" charset="-122"/>
              </a:rPr>
              <a:t>(W/O)</a:t>
            </a:r>
            <a:r>
              <a:rPr lang="zh-CN" altLang="en-US" sz="2400" dirty="0">
                <a:solidFill>
                  <a:schemeClr val="tx1"/>
                </a:solidFill>
                <a:latin typeface="楷体" panose="02010609060101010101" pitchFamily="49" charset="-122"/>
                <a:ea typeface="楷体" panose="02010609060101010101" pitchFamily="49" charset="-122"/>
              </a:rPr>
              <a:t>型乳状液，再经油溶性引发剂</a:t>
            </a:r>
            <a:r>
              <a:rPr lang="en-US" altLang="zh-CN" sz="2400" dirty="0">
                <a:solidFill>
                  <a:schemeClr val="tx1"/>
                </a:solidFill>
                <a:latin typeface="楷体" panose="02010609060101010101" pitchFamily="49" charset="-122"/>
                <a:ea typeface="楷体" panose="02010609060101010101" pitchFamily="49" charset="-122"/>
              </a:rPr>
              <a:t>(</a:t>
            </a:r>
            <a:r>
              <a:rPr lang="zh-CN" altLang="en-US" sz="2400" dirty="0">
                <a:solidFill>
                  <a:schemeClr val="tx1"/>
                </a:solidFill>
                <a:latin typeface="楷体" panose="02010609060101010101" pitchFamily="49" charset="-122"/>
                <a:ea typeface="楷体" panose="02010609060101010101" pitchFamily="49" charset="-122"/>
              </a:rPr>
              <a:t>或水溶性引发剂，或者将水溶性引发剂与油溶性引发剂复合</a:t>
            </a:r>
            <a:r>
              <a:rPr lang="en-US" altLang="zh-CN" sz="2400" dirty="0">
                <a:solidFill>
                  <a:schemeClr val="tx1"/>
                </a:solidFill>
                <a:latin typeface="楷体" panose="02010609060101010101" pitchFamily="49" charset="-122"/>
                <a:ea typeface="楷体" panose="02010609060101010101" pitchFamily="49" charset="-122"/>
              </a:rPr>
              <a:t>)</a:t>
            </a:r>
            <a:r>
              <a:rPr lang="zh-CN" altLang="en-US" sz="2400" dirty="0">
                <a:solidFill>
                  <a:schemeClr val="tx1"/>
                </a:solidFill>
                <a:latin typeface="楷体" panose="02010609060101010101" pitchFamily="49" charset="-122"/>
                <a:ea typeface="楷体" panose="02010609060101010101" pitchFamily="49" charset="-122"/>
              </a:rPr>
              <a:t>引发聚合，形成油包水</a:t>
            </a:r>
            <a:r>
              <a:rPr lang="en-US" altLang="zh-CN" sz="2400" dirty="0">
                <a:solidFill>
                  <a:schemeClr val="tx1"/>
                </a:solidFill>
                <a:latin typeface="楷体" panose="02010609060101010101" pitchFamily="49" charset="-122"/>
                <a:ea typeface="楷体" panose="02010609060101010101" pitchFamily="49" charset="-122"/>
              </a:rPr>
              <a:t>(W/O)</a:t>
            </a:r>
            <a:r>
              <a:rPr lang="zh-CN" altLang="en-US" sz="2400" dirty="0">
                <a:solidFill>
                  <a:schemeClr val="tx1"/>
                </a:solidFill>
                <a:latin typeface="楷体" panose="02010609060101010101" pitchFamily="49" charset="-122"/>
                <a:ea typeface="楷体" panose="02010609060101010101" pitchFamily="49" charset="-122"/>
              </a:rPr>
              <a:t>型聚合物胶乳的过程称为反相乳液聚合（常规的都是</a:t>
            </a:r>
            <a:r>
              <a:rPr lang="en-US" altLang="zh-CN" sz="2400" dirty="0">
                <a:solidFill>
                  <a:schemeClr val="tx1"/>
                </a:solidFill>
                <a:latin typeface="楷体" panose="02010609060101010101" pitchFamily="49" charset="-122"/>
                <a:ea typeface="楷体" panose="02010609060101010101" pitchFamily="49" charset="-122"/>
              </a:rPr>
              <a:t>O/W</a:t>
            </a:r>
            <a:r>
              <a:rPr lang="zh-CN" altLang="en-US" sz="2400" dirty="0">
                <a:solidFill>
                  <a:schemeClr val="tx1"/>
                </a:solidFill>
                <a:latin typeface="楷体" panose="02010609060101010101" pitchFamily="49" charset="-122"/>
                <a:ea typeface="楷体" panose="02010609060101010101" pitchFamily="49" charset="-122"/>
              </a:rPr>
              <a:t>）。</a:t>
            </a:r>
          </a:p>
          <a:p>
            <a:pPr>
              <a:spcBef>
                <a:spcPts val="600"/>
              </a:spcBef>
              <a:spcAft>
                <a:spcPts val="1200"/>
              </a:spcAft>
              <a:buClr>
                <a:srgbClr val="002060"/>
              </a:buClr>
            </a:pPr>
            <a:r>
              <a:rPr lang="zh-CN" altLang="en-US" sz="2400" dirty="0">
                <a:solidFill>
                  <a:schemeClr val="tx1"/>
                </a:solidFill>
                <a:latin typeface="楷体" panose="02010609060101010101" pitchFamily="49" charset="-122"/>
                <a:ea typeface="楷体" panose="02010609060101010101" pitchFamily="49" charset="-122"/>
              </a:rPr>
              <a:t>其目的在于，利用乳液聚合反应的特点以较高的聚合速率生产高相对分子质量的水溶性聚合物；利用乳胶粒子很小的特点，使反相乳液聚合生产的含水聚合物微粒迅速溶于水中，以制备聚合物水溶胶。</a:t>
            </a:r>
          </a:p>
          <a:p>
            <a:pPr>
              <a:spcBef>
                <a:spcPts val="600"/>
              </a:spcBef>
              <a:spcAft>
                <a:spcPts val="1200"/>
              </a:spcAft>
              <a:buClr>
                <a:srgbClr val="002060"/>
              </a:buClr>
            </a:pPr>
            <a:r>
              <a:rPr lang="zh-CN" altLang="en-US" sz="2400" dirty="0">
                <a:solidFill>
                  <a:schemeClr val="tx1"/>
                </a:solidFill>
                <a:latin typeface="楷体" panose="02010609060101010101" pitchFamily="49" charset="-122"/>
                <a:ea typeface="楷体" panose="02010609060101010101" pitchFamily="49" charset="-122"/>
              </a:rPr>
              <a:t>反相乳液聚合主要用于水溶性聚合物的生产，其中以聚丙烯酰胺</a:t>
            </a:r>
            <a:r>
              <a:rPr lang="en-US" altLang="zh-CN" sz="2400" dirty="0">
                <a:solidFill>
                  <a:schemeClr val="tx1"/>
                </a:solidFill>
                <a:latin typeface="楷体" panose="02010609060101010101" pitchFamily="49" charset="-122"/>
                <a:ea typeface="楷体" panose="02010609060101010101" pitchFamily="49" charset="-122"/>
              </a:rPr>
              <a:t>(PAM)</a:t>
            </a:r>
            <a:r>
              <a:rPr lang="zh-CN" altLang="en-US" sz="2400" dirty="0">
                <a:solidFill>
                  <a:schemeClr val="tx1"/>
                </a:solidFill>
                <a:latin typeface="楷体" panose="02010609060101010101" pitchFamily="49" charset="-122"/>
                <a:ea typeface="楷体" panose="02010609060101010101" pitchFamily="49" charset="-122"/>
              </a:rPr>
              <a:t>的生产最为重要。</a:t>
            </a:r>
            <a:endParaRPr lang="zh-CN" altLang="en-US" sz="20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818194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5894"/>
            <a:ext cx="42305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13.</a:t>
            </a:r>
            <a:r>
              <a:rPr lang="zh-CN" altLang="en-US" sz="2800" dirty="0">
                <a:latin typeface="楷体" panose="02010609060101010101" pitchFamily="49" charset="-122"/>
                <a:ea typeface="楷体" panose="02010609060101010101" pitchFamily="49" charset="-122"/>
                <a:cs typeface="Arial" panose="020B0604020202020204" pitchFamily="34" charset="0"/>
              </a:rPr>
              <a:t>丁苯橡胶的生产</a:t>
            </a:r>
          </a:p>
        </p:txBody>
      </p:sp>
      <p:sp>
        <p:nvSpPr>
          <p:cNvPr id="9" name="对角圆角矩形 8"/>
          <p:cNvSpPr/>
          <p:nvPr/>
        </p:nvSpPr>
        <p:spPr>
          <a:xfrm>
            <a:off x="539552" y="764704"/>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丁苯橡胶是由</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3-</a:t>
            </a:r>
            <a:r>
              <a:rPr lang="zh-CN" altLang="en-US" sz="2800" dirty="0">
                <a:solidFill>
                  <a:schemeClr val="tx1"/>
                </a:solidFill>
                <a:latin typeface="楷体" panose="02010609060101010101" pitchFamily="49" charset="-122"/>
                <a:ea typeface="楷体" panose="02010609060101010101" pitchFamily="49" charset="-122"/>
              </a:rPr>
              <a:t>丁二烯与苯乙烯共聚而得的高聚物，简称</a:t>
            </a:r>
            <a:r>
              <a:rPr lang="en-US" altLang="zh-CN" sz="2800" dirty="0">
                <a:solidFill>
                  <a:schemeClr val="tx1"/>
                </a:solidFill>
                <a:latin typeface="楷体" panose="02010609060101010101" pitchFamily="49" charset="-122"/>
                <a:ea typeface="楷体" panose="02010609060101010101" pitchFamily="49" charset="-122"/>
              </a:rPr>
              <a:t>SBR</a:t>
            </a:r>
            <a:r>
              <a:rPr lang="zh-CN" altLang="en-US" sz="2800" dirty="0">
                <a:solidFill>
                  <a:schemeClr val="tx1"/>
                </a:solidFill>
                <a:latin typeface="楷体" panose="02010609060101010101" pitchFamily="49" charset="-122"/>
                <a:ea typeface="楷体" panose="02010609060101010101" pitchFamily="49" charset="-122"/>
              </a:rPr>
              <a:t>，是一种综合性能较好的产量和消耗量最大的通用橡胶（约占整个合成橡胶产量的</a:t>
            </a:r>
            <a:r>
              <a:rPr lang="en-US" altLang="zh-CN" sz="2800" dirty="0">
                <a:solidFill>
                  <a:schemeClr val="tx1"/>
                </a:solidFill>
                <a:latin typeface="楷体" panose="02010609060101010101" pitchFamily="49" charset="-122"/>
                <a:ea typeface="楷体" panose="02010609060101010101" pitchFamily="49" charset="-122"/>
              </a:rPr>
              <a:t>60</a:t>
            </a:r>
            <a:r>
              <a:rPr lang="zh-CN" altLang="en-US" sz="2800" dirty="0">
                <a:solidFill>
                  <a:schemeClr val="tx1"/>
                </a:solidFill>
                <a:latin typeface="楷体" panose="02010609060101010101" pitchFamily="49" charset="-122"/>
                <a:ea typeface="楷体" panose="02010609060101010101" pitchFamily="49" charset="-122"/>
              </a:rPr>
              <a:t>％）。</a:t>
            </a:r>
          </a:p>
          <a:p>
            <a:pPr marL="457200" indent="-457200">
              <a:spcBef>
                <a:spcPts val="600"/>
              </a:spcBef>
              <a:spcAft>
                <a:spcPts val="1200"/>
              </a:spcAft>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工业生产方法有乳液聚合法和溶液聚合法，其中主要是采用乳液聚合生产的丁苯橡胶。</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主要产品有：低温丁苯橡胶、高温丁苯橡胶、低温丁苯橡胶炭黑母炼胶、低温充油丁苯橡胶、高苯乙烯丁苯橡胶、液体丁苯橡胶等。</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下面重点介绍低温丁苯橡胶的生产工艺技术</a:t>
            </a:r>
          </a:p>
        </p:txBody>
      </p:sp>
    </p:spTree>
    <p:extLst>
      <p:ext uri="{BB962C8B-B14F-4D97-AF65-F5344CB8AC3E}">
        <p14:creationId xmlns:p14="http://schemas.microsoft.com/office/powerpoint/2010/main" val="916114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620688"/>
            <a:ext cx="8064896" cy="604867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苯乙烯和丁二烯可以按需要的比例从</a:t>
            </a:r>
            <a:r>
              <a:rPr lang="en-US" altLang="zh-CN" sz="2800" dirty="0">
                <a:solidFill>
                  <a:schemeClr val="tx1"/>
                </a:solidFill>
                <a:latin typeface="楷体" panose="02010609060101010101" pitchFamily="49" charset="-122"/>
                <a:ea typeface="楷体" panose="02010609060101010101" pitchFamily="49" charset="-122"/>
              </a:rPr>
              <a:t>100%</a:t>
            </a:r>
            <a:r>
              <a:rPr lang="zh-CN" altLang="en-US" sz="2800" dirty="0">
                <a:solidFill>
                  <a:schemeClr val="tx1"/>
                </a:solidFill>
                <a:latin typeface="楷体" panose="02010609060101010101" pitchFamily="49" charset="-122"/>
                <a:ea typeface="楷体" panose="02010609060101010101" pitchFamily="49" charset="-122"/>
              </a:rPr>
              <a:t>的丁二烯（</a:t>
            </a:r>
            <a:r>
              <a:rPr lang="en-US" altLang="zh-CN" sz="2800" dirty="0" err="1">
                <a:solidFill>
                  <a:schemeClr val="tx1"/>
                </a:solidFill>
                <a:latin typeface="楷体" panose="02010609060101010101" pitchFamily="49" charset="-122"/>
                <a:ea typeface="楷体" panose="02010609060101010101" pitchFamily="49" charset="-122"/>
              </a:rPr>
              <a:t>Tg</a:t>
            </a:r>
            <a:r>
              <a:rPr lang="zh-CN" altLang="en-US" sz="2800" dirty="0">
                <a:solidFill>
                  <a:schemeClr val="tx1"/>
                </a:solidFill>
                <a:latin typeface="楷体" panose="02010609060101010101" pitchFamily="49" charset="-122"/>
                <a:ea typeface="楷体" panose="02010609060101010101" pitchFamily="49" charset="-122"/>
              </a:rPr>
              <a:t>为</a:t>
            </a:r>
            <a:r>
              <a:rPr lang="en-US" altLang="zh-CN" sz="2800" dirty="0">
                <a:solidFill>
                  <a:schemeClr val="tx1"/>
                </a:solidFill>
                <a:latin typeface="楷体" panose="02010609060101010101" pitchFamily="49" charset="-122"/>
                <a:ea typeface="楷体" panose="02010609060101010101" pitchFamily="49" charset="-122"/>
              </a:rPr>
              <a:t>-100℃</a:t>
            </a:r>
            <a:r>
              <a:rPr lang="zh-CN" altLang="en-US" sz="2800" dirty="0">
                <a:solidFill>
                  <a:schemeClr val="tx1"/>
                </a:solidFill>
                <a:latin typeface="楷体" panose="02010609060101010101" pitchFamily="49" charset="-122"/>
                <a:ea typeface="楷体" panose="02010609060101010101" pitchFamily="49" charset="-122"/>
              </a:rPr>
              <a:t>）到</a:t>
            </a:r>
            <a:r>
              <a:rPr lang="en-US" altLang="zh-CN" sz="2800" dirty="0">
                <a:solidFill>
                  <a:schemeClr val="tx1"/>
                </a:solidFill>
                <a:latin typeface="楷体" panose="02010609060101010101" pitchFamily="49" charset="-122"/>
                <a:ea typeface="楷体" panose="02010609060101010101" pitchFamily="49" charset="-122"/>
              </a:rPr>
              <a:t>100%</a:t>
            </a:r>
            <a:r>
              <a:rPr lang="zh-CN" altLang="en-US" sz="2800" dirty="0">
                <a:solidFill>
                  <a:schemeClr val="tx1"/>
                </a:solidFill>
                <a:latin typeface="楷体" panose="02010609060101010101" pitchFamily="49" charset="-122"/>
                <a:ea typeface="楷体" panose="02010609060101010101" pitchFamily="49" charset="-122"/>
              </a:rPr>
              <a:t>的聚苯乙烯（</a:t>
            </a:r>
            <a:r>
              <a:rPr lang="en-US" altLang="zh-CN" sz="2800" dirty="0" err="1">
                <a:solidFill>
                  <a:schemeClr val="tx1"/>
                </a:solidFill>
                <a:latin typeface="楷体" panose="02010609060101010101" pitchFamily="49" charset="-122"/>
                <a:ea typeface="楷体" panose="02010609060101010101" pitchFamily="49" charset="-122"/>
              </a:rPr>
              <a:t>Tg</a:t>
            </a:r>
            <a:r>
              <a:rPr lang="zh-CN" altLang="en-US" sz="2800" dirty="0">
                <a:solidFill>
                  <a:schemeClr val="tx1"/>
                </a:solidFill>
                <a:latin typeface="楷体" panose="02010609060101010101" pitchFamily="49" charset="-122"/>
                <a:ea typeface="楷体" panose="02010609060101010101" pitchFamily="49" charset="-122"/>
              </a:rPr>
              <a:t>为</a:t>
            </a:r>
            <a:r>
              <a:rPr lang="en-US" altLang="zh-CN" sz="2800" dirty="0">
                <a:solidFill>
                  <a:schemeClr val="tx1"/>
                </a:solidFill>
                <a:latin typeface="楷体" panose="02010609060101010101" pitchFamily="49" charset="-122"/>
                <a:ea typeface="楷体" panose="02010609060101010101" pitchFamily="49" charset="-122"/>
              </a:rPr>
              <a:t>90℃</a:t>
            </a:r>
            <a:r>
              <a:rPr lang="zh-CN" altLang="en-US" sz="2800" dirty="0">
                <a:solidFill>
                  <a:schemeClr val="tx1"/>
                </a:solidFill>
                <a:latin typeface="楷体" panose="02010609060101010101" pitchFamily="49" charset="-122"/>
                <a:ea typeface="楷体" panose="02010609060101010101" pitchFamily="49" charset="-122"/>
              </a:rPr>
              <a:t>）。其中乙烯基含量对性能影响较大，含量越低，丁苯橡胶的玻璃化温度越低。</a:t>
            </a: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玻璃化转变温度对硫化胶的性质起重要作用。</a:t>
            </a: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大部分乳液聚合丁苯橡胶含苯乙烯</a:t>
            </a:r>
            <a:r>
              <a:rPr lang="en-US" altLang="zh-CN" sz="2800" dirty="0">
                <a:solidFill>
                  <a:schemeClr val="tx1"/>
                </a:solidFill>
                <a:latin typeface="楷体" panose="02010609060101010101" pitchFamily="49" charset="-122"/>
                <a:ea typeface="楷体" panose="02010609060101010101" pitchFamily="49" charset="-122"/>
              </a:rPr>
              <a:t>23.5%</a:t>
            </a:r>
            <a:r>
              <a:rPr lang="zh-CN" altLang="en-US" sz="2800" dirty="0">
                <a:solidFill>
                  <a:schemeClr val="tx1"/>
                </a:solidFill>
                <a:latin typeface="楷体" panose="02010609060101010101" pitchFamily="49" charset="-122"/>
                <a:ea typeface="楷体" panose="02010609060101010101" pitchFamily="49" charset="-122"/>
              </a:rPr>
              <a:t>，这种含量的丁苯橡胶具有较好的综合物理机械性能。</a:t>
            </a:r>
          </a:p>
        </p:txBody>
      </p:sp>
      <p:graphicFrame>
        <p:nvGraphicFramePr>
          <p:cNvPr id="7" name="对象 6"/>
          <p:cNvGraphicFramePr>
            <a:graphicFrameLocks noChangeAspect="1"/>
          </p:cNvGraphicFramePr>
          <p:nvPr>
            <p:extLst>
              <p:ext uri="{D42A27DB-BD31-4B8C-83A1-F6EECF244321}">
                <p14:modId xmlns:p14="http://schemas.microsoft.com/office/powerpoint/2010/main" val="3814505352"/>
              </p:ext>
            </p:extLst>
          </p:nvPr>
        </p:nvGraphicFramePr>
        <p:xfrm>
          <a:off x="3419872" y="4653136"/>
          <a:ext cx="4594225" cy="1290637"/>
        </p:xfrm>
        <a:graphic>
          <a:graphicData uri="http://schemas.openxmlformats.org/presentationml/2006/ole">
            <mc:AlternateContent xmlns:mc="http://schemas.openxmlformats.org/markup-compatibility/2006">
              <mc:Choice xmlns:v="urn:schemas-microsoft-com:vml" Requires="v">
                <p:oleObj spid="_x0000_s11349" name="CS ChemDraw Drawing" r:id="rId3" imgW="4594816" imgH="1290264" progId="ChemDraw.Document.6.0">
                  <p:embed/>
                </p:oleObj>
              </mc:Choice>
              <mc:Fallback>
                <p:oleObj name="CS ChemDraw Drawing" r:id="rId3" imgW="4594816" imgH="1290264" progId="ChemDraw.Document.6.0">
                  <p:embed/>
                  <p:pic>
                    <p:nvPicPr>
                      <p:cNvPr id="0" name=""/>
                      <p:cNvPicPr/>
                      <p:nvPr/>
                    </p:nvPicPr>
                    <p:blipFill>
                      <a:blip r:embed="rId4"/>
                      <a:stretch>
                        <a:fillRect/>
                      </a:stretch>
                    </p:blipFill>
                    <p:spPr>
                      <a:xfrm>
                        <a:off x="3419872" y="4653136"/>
                        <a:ext cx="4594225" cy="1290637"/>
                      </a:xfrm>
                      <a:prstGeom prst="rect">
                        <a:avLst/>
                      </a:prstGeom>
                    </p:spPr>
                  </p:pic>
                </p:oleObj>
              </mc:Fallback>
            </mc:AlternateContent>
          </a:graphicData>
        </a:graphic>
      </p:graphicFrame>
      <p:sp>
        <p:nvSpPr>
          <p:cNvPr id="8" name="对角圆角矩形 7">
            <a:extLst>
              <a:ext uri="{FF2B5EF4-FFF2-40B4-BE49-F238E27FC236}">
                <a16:creationId xmlns:a16="http://schemas.microsoft.com/office/drawing/2014/main" id="{23967B71-A6FE-4813-8AB4-13B4A39841DF}"/>
              </a:ext>
            </a:extLst>
          </p:cNvPr>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性能</a:t>
            </a:r>
          </a:p>
        </p:txBody>
      </p:sp>
    </p:spTree>
    <p:extLst>
      <p:ext uri="{BB962C8B-B14F-4D97-AF65-F5344CB8AC3E}">
        <p14:creationId xmlns:p14="http://schemas.microsoft.com/office/powerpoint/2010/main" val="2928662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性能</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20000"/>
              </a:lnSpc>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丁苯橡胶与其他通用橡胶一样，是一种不饱和烯烃高聚物。溶解度参数约为</a:t>
            </a:r>
            <a:r>
              <a:rPr lang="en-US" altLang="zh-CN" sz="2400" dirty="0">
                <a:solidFill>
                  <a:schemeClr val="tx1"/>
                </a:solidFill>
                <a:latin typeface="楷体" panose="02010609060101010101" pitchFamily="49" charset="-122"/>
                <a:ea typeface="楷体" panose="02010609060101010101" pitchFamily="49" charset="-122"/>
              </a:rPr>
              <a:t>8.4</a:t>
            </a:r>
            <a:r>
              <a:rPr lang="zh-CN" altLang="en-US" sz="2400" dirty="0">
                <a:solidFill>
                  <a:schemeClr val="tx1"/>
                </a:solidFill>
                <a:latin typeface="楷体" panose="02010609060101010101" pitchFamily="49" charset="-122"/>
                <a:ea typeface="楷体" panose="02010609060101010101" pitchFamily="49" charset="-122"/>
              </a:rPr>
              <a:t>，能溶解于大部分溶解度参数相近的烃类溶剂中，而硫化胶仅能溶胀。</a:t>
            </a:r>
          </a:p>
          <a:p>
            <a:pPr>
              <a:lnSpc>
                <a:spcPct val="120000"/>
              </a:lnSpc>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丁苯橡胶能进行</a:t>
            </a:r>
            <a:r>
              <a:rPr lang="zh-CN" altLang="en-US" sz="2400" dirty="0">
                <a:solidFill>
                  <a:srgbClr val="FF0000"/>
                </a:solidFill>
                <a:latin typeface="楷体" panose="02010609060101010101" pitchFamily="49" charset="-122"/>
                <a:ea typeface="楷体" panose="02010609060101010101" pitchFamily="49" charset="-122"/>
              </a:rPr>
              <a:t>氧化、臭氧破坏、卤化和氢卤化</a:t>
            </a:r>
            <a:r>
              <a:rPr lang="zh-CN" altLang="en-US" sz="2400" dirty="0">
                <a:solidFill>
                  <a:schemeClr val="tx1"/>
                </a:solidFill>
                <a:latin typeface="楷体" panose="02010609060101010101" pitchFamily="49" charset="-122"/>
                <a:ea typeface="楷体" panose="02010609060101010101" pitchFamily="49" charset="-122"/>
              </a:rPr>
              <a:t>等反应。在光、热、氧和臭氧结合作用下发生物理化学变化，但其被</a:t>
            </a:r>
            <a:r>
              <a:rPr lang="zh-CN" altLang="en-US" sz="2400" dirty="0">
                <a:solidFill>
                  <a:srgbClr val="FF0000"/>
                </a:solidFill>
                <a:latin typeface="楷体" panose="02010609060101010101" pitchFamily="49" charset="-122"/>
                <a:ea typeface="楷体" panose="02010609060101010101" pitchFamily="49" charset="-122"/>
              </a:rPr>
              <a:t>氧</a:t>
            </a:r>
            <a:r>
              <a:rPr lang="zh-CN" altLang="en-US" sz="2400" dirty="0">
                <a:solidFill>
                  <a:schemeClr val="tx1"/>
                </a:solidFill>
                <a:latin typeface="楷体" panose="02010609060101010101" pitchFamily="49" charset="-122"/>
                <a:ea typeface="楷体" panose="02010609060101010101" pitchFamily="49" charset="-122"/>
              </a:rPr>
              <a:t>化的作用</a:t>
            </a:r>
            <a:r>
              <a:rPr lang="zh-CN" altLang="en-US" sz="2400" dirty="0">
                <a:solidFill>
                  <a:srgbClr val="FF0000"/>
                </a:solidFill>
                <a:latin typeface="楷体" panose="02010609060101010101" pitchFamily="49" charset="-122"/>
                <a:ea typeface="楷体" panose="02010609060101010101" pitchFamily="49" charset="-122"/>
              </a:rPr>
              <a:t>比天然橡胶缓慢</a:t>
            </a:r>
            <a:r>
              <a:rPr lang="zh-CN" altLang="en-US" sz="2400" dirty="0">
                <a:solidFill>
                  <a:schemeClr val="tx1"/>
                </a:solidFill>
                <a:latin typeface="楷体" panose="02010609060101010101" pitchFamily="49" charset="-122"/>
                <a:ea typeface="楷体" panose="02010609060101010101" pitchFamily="49" charset="-122"/>
              </a:rPr>
              <a:t>，即使在较</a:t>
            </a:r>
            <a:r>
              <a:rPr lang="zh-CN" altLang="en-US" sz="2400" dirty="0">
                <a:solidFill>
                  <a:srgbClr val="FF0000"/>
                </a:solidFill>
                <a:latin typeface="楷体" panose="02010609060101010101" pitchFamily="49" charset="-122"/>
                <a:ea typeface="楷体" panose="02010609060101010101" pitchFamily="49" charset="-122"/>
              </a:rPr>
              <a:t>高温</a:t>
            </a:r>
            <a:r>
              <a:rPr lang="zh-CN" altLang="en-US" sz="2400" dirty="0">
                <a:solidFill>
                  <a:schemeClr val="tx1"/>
                </a:solidFill>
                <a:latin typeface="楷体" panose="02010609060101010101" pitchFamily="49" charset="-122"/>
                <a:ea typeface="楷体" panose="02010609060101010101" pitchFamily="49" charset="-122"/>
              </a:rPr>
              <a:t>下</a:t>
            </a:r>
            <a:r>
              <a:rPr lang="zh-CN" altLang="en-US" sz="2400" dirty="0">
                <a:solidFill>
                  <a:srgbClr val="FF0000"/>
                </a:solidFill>
                <a:latin typeface="楷体" panose="02010609060101010101" pitchFamily="49" charset="-122"/>
                <a:ea typeface="楷体" panose="02010609060101010101" pitchFamily="49" charset="-122"/>
              </a:rPr>
              <a:t>老化</a:t>
            </a:r>
            <a:r>
              <a:rPr lang="zh-CN" altLang="en-US" sz="2400" dirty="0">
                <a:solidFill>
                  <a:schemeClr val="tx1"/>
                </a:solidFill>
                <a:latin typeface="楷体" panose="02010609060101010101" pitchFamily="49" charset="-122"/>
                <a:ea typeface="楷体" panose="02010609060101010101" pitchFamily="49" charset="-122"/>
              </a:rPr>
              <a:t>反应的速度也比较</a:t>
            </a:r>
            <a:r>
              <a:rPr lang="zh-CN" altLang="en-US" sz="2400" dirty="0">
                <a:solidFill>
                  <a:srgbClr val="FF0000"/>
                </a:solidFill>
                <a:latin typeface="楷体" panose="02010609060101010101" pitchFamily="49" charset="-122"/>
                <a:ea typeface="楷体" panose="02010609060101010101" pitchFamily="49" charset="-122"/>
              </a:rPr>
              <a:t>慢</a:t>
            </a:r>
            <a:r>
              <a:rPr lang="zh-CN" altLang="en-US" sz="2400" dirty="0">
                <a:solidFill>
                  <a:schemeClr val="tx1"/>
                </a:solidFill>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光</a:t>
            </a:r>
            <a:r>
              <a:rPr lang="zh-CN" altLang="en-US" sz="2400" dirty="0">
                <a:solidFill>
                  <a:schemeClr val="tx1"/>
                </a:solidFill>
                <a:latin typeface="楷体" panose="02010609060101010101" pitchFamily="49" charset="-122"/>
                <a:ea typeface="楷体" panose="02010609060101010101" pitchFamily="49" charset="-122"/>
              </a:rPr>
              <a:t>对丁苯橡胶的</a:t>
            </a:r>
            <a:r>
              <a:rPr lang="zh-CN" altLang="en-US" sz="2400" dirty="0">
                <a:solidFill>
                  <a:srgbClr val="FF0000"/>
                </a:solidFill>
                <a:latin typeface="楷体" panose="02010609060101010101" pitchFamily="49" charset="-122"/>
                <a:ea typeface="楷体" panose="02010609060101010101" pitchFamily="49" charset="-122"/>
              </a:rPr>
              <a:t>老化</a:t>
            </a:r>
            <a:r>
              <a:rPr lang="zh-CN" altLang="en-US" sz="2400" dirty="0">
                <a:solidFill>
                  <a:schemeClr val="tx1"/>
                </a:solidFill>
                <a:latin typeface="楷体" panose="02010609060101010101" pitchFamily="49" charset="-122"/>
                <a:ea typeface="楷体" panose="02010609060101010101" pitchFamily="49" charset="-122"/>
              </a:rPr>
              <a:t>作用</a:t>
            </a:r>
            <a:r>
              <a:rPr lang="zh-CN" altLang="en-US" sz="2400" dirty="0">
                <a:solidFill>
                  <a:srgbClr val="FF0000"/>
                </a:solidFill>
                <a:latin typeface="楷体" panose="02010609060101010101" pitchFamily="49" charset="-122"/>
                <a:ea typeface="楷体" panose="02010609060101010101" pitchFamily="49" charset="-122"/>
              </a:rPr>
              <a:t>不明显</a:t>
            </a:r>
            <a:r>
              <a:rPr lang="zh-CN" altLang="en-US" sz="2400" dirty="0">
                <a:solidFill>
                  <a:schemeClr val="tx1"/>
                </a:solidFill>
                <a:latin typeface="楷体" panose="02010609060101010101" pitchFamily="49" charset="-122"/>
                <a:ea typeface="楷体" panose="02010609060101010101" pitchFamily="49" charset="-122"/>
              </a:rPr>
              <a:t>，但丁苯橡胶对</a:t>
            </a:r>
            <a:r>
              <a:rPr lang="zh-CN" altLang="en-US" sz="2400" dirty="0">
                <a:solidFill>
                  <a:srgbClr val="FF0000"/>
                </a:solidFill>
                <a:latin typeface="楷体" panose="02010609060101010101" pitchFamily="49" charset="-122"/>
                <a:ea typeface="楷体" panose="02010609060101010101" pitchFamily="49" charset="-122"/>
              </a:rPr>
              <a:t>臭氧</a:t>
            </a:r>
            <a:r>
              <a:rPr lang="zh-CN" altLang="en-US" sz="2400" dirty="0">
                <a:solidFill>
                  <a:schemeClr val="tx1"/>
                </a:solidFill>
                <a:latin typeface="楷体" panose="02010609060101010101" pitchFamily="49" charset="-122"/>
                <a:ea typeface="楷体" panose="02010609060101010101" pitchFamily="49" charset="-122"/>
              </a:rPr>
              <a:t>的作用比天然橡胶</a:t>
            </a:r>
            <a:r>
              <a:rPr lang="zh-CN" altLang="en-US" sz="2400" dirty="0">
                <a:solidFill>
                  <a:srgbClr val="FF0000"/>
                </a:solidFill>
                <a:latin typeface="楷体" panose="02010609060101010101" pitchFamily="49" charset="-122"/>
                <a:ea typeface="楷体" panose="02010609060101010101" pitchFamily="49" charset="-122"/>
              </a:rPr>
              <a:t>敏感</a:t>
            </a:r>
            <a:r>
              <a:rPr lang="zh-CN" altLang="en-US" sz="2400" dirty="0">
                <a:solidFill>
                  <a:schemeClr val="tx1"/>
                </a:solidFill>
                <a:latin typeface="楷体" panose="02010609060101010101" pitchFamily="49" charset="-122"/>
                <a:ea typeface="楷体" panose="02010609060101010101" pitchFamily="49" charset="-122"/>
              </a:rPr>
              <a:t>，耐臭氧性比天然橡胶差。丁苯橡胶的</a:t>
            </a:r>
            <a:r>
              <a:rPr lang="zh-CN" altLang="en-US" sz="2400" dirty="0">
                <a:solidFill>
                  <a:srgbClr val="FF0000"/>
                </a:solidFill>
                <a:latin typeface="楷体" panose="02010609060101010101" pitchFamily="49" charset="-122"/>
                <a:ea typeface="楷体" panose="02010609060101010101" pitchFamily="49" charset="-122"/>
              </a:rPr>
              <a:t>低温性能稍差</a:t>
            </a:r>
            <a:r>
              <a:rPr lang="zh-CN" altLang="en-US" sz="2400" dirty="0">
                <a:solidFill>
                  <a:schemeClr val="tx1"/>
                </a:solidFill>
                <a:latin typeface="楷体" panose="02010609060101010101" pitchFamily="49" charset="-122"/>
                <a:ea typeface="楷体" panose="02010609060101010101" pitchFamily="49" charset="-122"/>
              </a:rPr>
              <a:t>，脆性温度约为－</a:t>
            </a:r>
            <a:r>
              <a:rPr lang="en-US" altLang="zh-CN" sz="2400" dirty="0">
                <a:solidFill>
                  <a:schemeClr val="tx1"/>
                </a:solidFill>
                <a:latin typeface="楷体" panose="02010609060101010101" pitchFamily="49" charset="-122"/>
                <a:ea typeface="楷体" panose="02010609060101010101" pitchFamily="49" charset="-122"/>
              </a:rPr>
              <a:t>45℃</a:t>
            </a:r>
            <a:r>
              <a:rPr lang="zh-CN" altLang="en-US" sz="2400" dirty="0">
                <a:solidFill>
                  <a:schemeClr val="tx1"/>
                </a:solidFill>
                <a:latin typeface="楷体" panose="02010609060101010101" pitchFamily="49" charset="-122"/>
                <a:ea typeface="楷体" panose="02010609060101010101" pitchFamily="49" charset="-122"/>
              </a:rPr>
              <a:t>。与其他通用橡胶相似，影响丁苯橡胶电性能的主要因素是配合剂。</a:t>
            </a:r>
          </a:p>
        </p:txBody>
      </p:sp>
    </p:spTree>
    <p:extLst>
      <p:ext uri="{BB962C8B-B14F-4D97-AF65-F5344CB8AC3E}">
        <p14:creationId xmlns:p14="http://schemas.microsoft.com/office/powerpoint/2010/main" val="2805196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332656"/>
            <a:ext cx="8064896" cy="619268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丁苯橡胶与一般通用橡胶相比，具有以下优点：</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硫化曲线平坦，</a:t>
            </a:r>
            <a:r>
              <a:rPr lang="zh-CN" altLang="en-US" sz="2800" dirty="0">
                <a:solidFill>
                  <a:srgbClr val="FF0000"/>
                </a:solidFill>
                <a:latin typeface="楷体" panose="02010609060101010101" pitchFamily="49" charset="-122"/>
                <a:ea typeface="楷体" panose="02010609060101010101" pitchFamily="49" charset="-122"/>
              </a:rPr>
              <a:t>胶料不易烧焦和过硫</a:t>
            </a:r>
            <a:r>
              <a:rPr lang="zh-CN" altLang="en-US" sz="2800"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00FF"/>
              </a:buClr>
              <a:buFont typeface="Arial" panose="020B0604020202020204" pitchFamily="34" charset="0"/>
              <a:buChar char="♣"/>
            </a:pPr>
            <a:r>
              <a:rPr lang="zh-CN" altLang="en-US" sz="2800" dirty="0">
                <a:solidFill>
                  <a:srgbClr val="FF0000"/>
                </a:solidFill>
                <a:latin typeface="楷体" panose="02010609060101010101" pitchFamily="49" charset="-122"/>
                <a:ea typeface="楷体" panose="02010609060101010101" pitchFamily="49" charset="-122"/>
              </a:rPr>
              <a:t>耐磨性、耐热性、耐油性和耐老化性</a:t>
            </a:r>
            <a:r>
              <a:rPr lang="zh-CN" altLang="en-US" sz="2800" dirty="0">
                <a:solidFill>
                  <a:schemeClr val="tx1"/>
                </a:solidFill>
                <a:latin typeface="楷体" panose="02010609060101010101" pitchFamily="49" charset="-122"/>
                <a:ea typeface="楷体" panose="02010609060101010101" pitchFamily="49" charset="-122"/>
              </a:rPr>
              <a:t>等均比天然橡胶好，</a:t>
            </a:r>
            <a:r>
              <a:rPr lang="zh-CN" altLang="en-US" sz="2800" dirty="0">
                <a:solidFill>
                  <a:srgbClr val="FF0000"/>
                </a:solidFill>
                <a:latin typeface="楷体" panose="02010609060101010101" pitchFamily="49" charset="-122"/>
                <a:ea typeface="楷体" panose="02010609060101010101" pitchFamily="49" charset="-122"/>
              </a:rPr>
              <a:t>高温耐磨性好</a:t>
            </a:r>
            <a:r>
              <a:rPr lang="zh-CN" altLang="en-US" sz="2800" dirty="0">
                <a:solidFill>
                  <a:schemeClr val="tx1"/>
                </a:solidFill>
                <a:latin typeface="楷体" panose="02010609060101010101" pitchFamily="49" charset="-122"/>
                <a:ea typeface="楷体" panose="02010609060101010101" pitchFamily="49" charset="-122"/>
              </a:rPr>
              <a:t>，适用于乘用胎；</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在加工过程中相对分子质量降低到一定程度不再降低，因而不易过炼，可塑度均匀，硫化橡胶硬度变化小；</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提高相对分子质量可以实现高填充，充油橡胶的加工性能好；</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容易与其他高不饱和通用橡胶并用，尤其是与天然橡胶或顺丁橡胶并用，经配合调整可以克服丁苯橡胶的缺点。</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6048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04664"/>
            <a:ext cx="8064896" cy="612068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缺点</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纯丁苯橡胶</a:t>
            </a:r>
            <a:r>
              <a:rPr lang="zh-CN" altLang="en-US" sz="2800" dirty="0">
                <a:solidFill>
                  <a:srgbClr val="FF0000"/>
                </a:solidFill>
                <a:latin typeface="楷体" panose="02010609060101010101" pitchFamily="49" charset="-122"/>
                <a:ea typeface="楷体" panose="02010609060101010101" pitchFamily="49" charset="-122"/>
              </a:rPr>
              <a:t>强度低</a:t>
            </a:r>
            <a:r>
              <a:rPr lang="zh-CN" altLang="en-US" sz="2800" dirty="0">
                <a:solidFill>
                  <a:schemeClr val="tx1"/>
                </a:solidFill>
                <a:latin typeface="楷体" panose="02010609060101010101" pitchFamily="49" charset="-122"/>
                <a:ea typeface="楷体" panose="02010609060101010101" pitchFamily="49" charset="-122"/>
              </a:rPr>
              <a:t>，需要加入高活性补强剂后方可使用；</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丁苯橡胶加配合剂比天然橡胶难度大，配合剂在丁苯橡胶中分散性差；</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反式结构多，侧基上带有苯环。因而</a:t>
            </a:r>
            <a:r>
              <a:rPr lang="zh-CN" altLang="en-US" sz="2800" dirty="0">
                <a:solidFill>
                  <a:srgbClr val="FF0000"/>
                </a:solidFill>
                <a:latin typeface="楷体" panose="02010609060101010101" pitchFamily="49" charset="-122"/>
                <a:ea typeface="楷体" panose="02010609060101010101" pitchFamily="49" charset="-122"/>
              </a:rPr>
              <a:t>滞后损失大，生热高，弹性低，耐寒性也稍差</a:t>
            </a:r>
            <a:r>
              <a:rPr lang="zh-CN" altLang="en-US" sz="2800" dirty="0">
                <a:solidFill>
                  <a:schemeClr val="tx1"/>
                </a:solidFill>
                <a:latin typeface="楷体" panose="02010609060101010101" pitchFamily="49" charset="-122"/>
                <a:ea typeface="楷体" panose="02010609060101010101" pitchFamily="49" charset="-122"/>
              </a:rPr>
              <a:t>，但充油后可以降低生热；收缩大，生胶强度低，粘性差；</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硫化速度慢；</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耐屈挠龟裂性天然橡胶好，但裂纹扩展速度快，</a:t>
            </a:r>
            <a:r>
              <a:rPr lang="zh-CN" altLang="en-US" sz="2800" dirty="0">
                <a:solidFill>
                  <a:srgbClr val="FF0000"/>
                </a:solidFill>
                <a:latin typeface="楷体" panose="02010609060101010101" pitchFamily="49" charset="-122"/>
                <a:ea typeface="楷体" panose="02010609060101010101" pitchFamily="49" charset="-122"/>
              </a:rPr>
              <a:t>热撕裂性能差</a:t>
            </a:r>
            <a:r>
              <a:rPr lang="zh-CN" altLang="en-US" sz="2800"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144186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4346"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用途</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按国际合成橡胶生产协会（</a:t>
            </a:r>
            <a:r>
              <a:rPr lang="en-US" altLang="zh-CN" sz="2800" dirty="0">
                <a:solidFill>
                  <a:schemeClr val="tx1"/>
                </a:solidFill>
                <a:latin typeface="楷体" panose="02010609060101010101" pitchFamily="49" charset="-122"/>
                <a:ea typeface="楷体" panose="02010609060101010101" pitchFamily="49" charset="-122"/>
              </a:rPr>
              <a:t>IISRP</a:t>
            </a:r>
            <a:r>
              <a:rPr lang="zh-CN" altLang="en-US" sz="2800" dirty="0">
                <a:solidFill>
                  <a:schemeClr val="tx1"/>
                </a:solidFill>
                <a:latin typeface="楷体" panose="02010609060101010101" pitchFamily="49" charset="-122"/>
                <a:ea typeface="楷体" panose="02010609060101010101" pitchFamily="49" charset="-122"/>
              </a:rPr>
              <a:t>）的规定，可以用数字表示六大丁苯橡胶系列，即</a:t>
            </a:r>
            <a:r>
              <a:rPr lang="en-US" altLang="zh-CN" sz="2800" dirty="0">
                <a:solidFill>
                  <a:schemeClr val="tx1"/>
                </a:solidFill>
                <a:latin typeface="楷体" panose="02010609060101010101" pitchFamily="49" charset="-122"/>
                <a:ea typeface="楷体" panose="02010609060101010101" pitchFamily="49" charset="-122"/>
              </a:rPr>
              <a:t>1000</a:t>
            </a:r>
            <a:r>
              <a:rPr lang="zh-CN" altLang="en-US" sz="2800" dirty="0">
                <a:solidFill>
                  <a:schemeClr val="tx1"/>
                </a:solidFill>
                <a:latin typeface="楷体" panose="02010609060101010101" pitchFamily="49" charset="-122"/>
                <a:ea typeface="楷体" panose="02010609060101010101" pitchFamily="49" charset="-122"/>
              </a:rPr>
              <a:t>系列（高温乳聚丁苯胶）、</a:t>
            </a:r>
            <a:r>
              <a:rPr lang="en-US" altLang="zh-CN" sz="2800" dirty="0">
                <a:solidFill>
                  <a:schemeClr val="tx1"/>
                </a:solidFill>
                <a:latin typeface="楷体" panose="02010609060101010101" pitchFamily="49" charset="-122"/>
                <a:ea typeface="楷体" panose="02010609060101010101" pitchFamily="49" charset="-122"/>
              </a:rPr>
              <a:t>1100</a:t>
            </a:r>
            <a:r>
              <a:rPr lang="zh-CN" altLang="en-US" sz="2800" dirty="0">
                <a:solidFill>
                  <a:schemeClr val="tx1"/>
                </a:solidFill>
                <a:latin typeface="楷体" panose="02010609060101010101" pitchFamily="49" charset="-122"/>
                <a:ea typeface="楷体" panose="02010609060101010101" pitchFamily="49" charset="-122"/>
              </a:rPr>
              <a:t>系列（高温乳聚丁苯胶炭黑母炼胶）、</a:t>
            </a:r>
            <a:r>
              <a:rPr lang="en-US" altLang="zh-CN" sz="2800" dirty="0">
                <a:solidFill>
                  <a:schemeClr val="tx1"/>
                </a:solidFill>
                <a:latin typeface="楷体" panose="02010609060101010101" pitchFamily="49" charset="-122"/>
                <a:ea typeface="楷体" panose="02010609060101010101" pitchFamily="49" charset="-122"/>
              </a:rPr>
              <a:t>1500</a:t>
            </a:r>
            <a:r>
              <a:rPr lang="zh-CN" altLang="en-US" sz="2800" dirty="0">
                <a:solidFill>
                  <a:schemeClr val="tx1"/>
                </a:solidFill>
                <a:latin typeface="楷体" panose="02010609060101010101" pitchFamily="49" charset="-122"/>
                <a:ea typeface="楷体" panose="02010609060101010101" pitchFamily="49" charset="-122"/>
              </a:rPr>
              <a:t>系列（低温乳聚丁苯胶）、</a:t>
            </a:r>
            <a:r>
              <a:rPr lang="en-US" altLang="zh-CN" sz="2800" dirty="0">
                <a:solidFill>
                  <a:schemeClr val="tx1"/>
                </a:solidFill>
                <a:latin typeface="楷体" panose="02010609060101010101" pitchFamily="49" charset="-122"/>
                <a:ea typeface="楷体" panose="02010609060101010101" pitchFamily="49" charset="-122"/>
              </a:rPr>
              <a:t>1600</a:t>
            </a:r>
            <a:r>
              <a:rPr lang="zh-CN" altLang="en-US" sz="2800" dirty="0">
                <a:solidFill>
                  <a:schemeClr val="tx1"/>
                </a:solidFill>
                <a:latin typeface="楷体" panose="02010609060101010101" pitchFamily="49" charset="-122"/>
                <a:ea typeface="楷体" panose="02010609060101010101" pitchFamily="49" charset="-122"/>
              </a:rPr>
              <a:t>系列（低温乳聚丁苯胶炭黑母炼胶）、</a:t>
            </a:r>
            <a:r>
              <a:rPr lang="en-US" altLang="zh-CN" sz="2800" dirty="0">
                <a:solidFill>
                  <a:schemeClr val="tx1"/>
                </a:solidFill>
                <a:latin typeface="楷体" panose="02010609060101010101" pitchFamily="49" charset="-122"/>
                <a:ea typeface="楷体" panose="02010609060101010101" pitchFamily="49" charset="-122"/>
              </a:rPr>
              <a:t>1700</a:t>
            </a:r>
            <a:r>
              <a:rPr lang="zh-CN" altLang="en-US" sz="2800" dirty="0">
                <a:solidFill>
                  <a:schemeClr val="tx1"/>
                </a:solidFill>
                <a:latin typeface="楷体" panose="02010609060101010101" pitchFamily="49" charset="-122"/>
                <a:ea typeface="楷体" panose="02010609060101010101" pitchFamily="49" charset="-122"/>
              </a:rPr>
              <a:t>系列（低温乳聚充油丁苯胶）、</a:t>
            </a:r>
            <a:r>
              <a:rPr lang="en-US" altLang="zh-CN" sz="2800" dirty="0">
                <a:solidFill>
                  <a:schemeClr val="tx1"/>
                </a:solidFill>
                <a:latin typeface="楷体" panose="02010609060101010101" pitchFamily="49" charset="-122"/>
                <a:ea typeface="楷体" panose="02010609060101010101" pitchFamily="49" charset="-122"/>
              </a:rPr>
              <a:t>1800</a:t>
            </a:r>
            <a:r>
              <a:rPr lang="zh-CN" altLang="en-US" sz="2800" dirty="0">
                <a:solidFill>
                  <a:schemeClr val="tx1"/>
                </a:solidFill>
                <a:latin typeface="楷体" panose="02010609060101010101" pitchFamily="49" charset="-122"/>
                <a:ea typeface="楷体" panose="02010609060101010101" pitchFamily="49" charset="-122"/>
              </a:rPr>
              <a:t>系列（低温乳聚丁苯胶炭黑母炼胶），其中以</a:t>
            </a:r>
            <a:r>
              <a:rPr lang="en-US" altLang="zh-CN" sz="2800" dirty="0">
                <a:solidFill>
                  <a:schemeClr val="tx1"/>
                </a:solidFill>
                <a:latin typeface="楷体" panose="02010609060101010101" pitchFamily="49" charset="-122"/>
                <a:ea typeface="楷体" panose="02010609060101010101" pitchFamily="49" charset="-122"/>
              </a:rPr>
              <a:t>1500</a:t>
            </a:r>
            <a:r>
              <a:rPr lang="zh-CN" altLang="en-US" sz="2800" dirty="0">
                <a:solidFill>
                  <a:schemeClr val="tx1"/>
                </a:solidFill>
                <a:latin typeface="楷体" panose="02010609060101010101" pitchFamily="49" charset="-122"/>
                <a:ea typeface="楷体" panose="02010609060101010101" pitchFamily="49" charset="-122"/>
              </a:rPr>
              <a:t>系列产品为主。</a:t>
            </a: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绝大多数丁苯橡胶用于</a:t>
            </a:r>
            <a:r>
              <a:rPr lang="zh-CN" altLang="en-US" sz="2800" dirty="0">
                <a:solidFill>
                  <a:srgbClr val="FF0000"/>
                </a:solidFill>
                <a:latin typeface="楷体" panose="02010609060101010101" pitchFamily="49" charset="-122"/>
                <a:ea typeface="楷体" panose="02010609060101010101" pitchFamily="49" charset="-122"/>
              </a:rPr>
              <a:t>轮胎</a:t>
            </a:r>
            <a:r>
              <a:rPr lang="zh-CN" altLang="en-US" sz="2800" dirty="0">
                <a:solidFill>
                  <a:schemeClr val="tx1"/>
                </a:solidFill>
                <a:latin typeface="楷体" panose="02010609060101010101" pitchFamily="49" charset="-122"/>
                <a:ea typeface="楷体" panose="02010609060101010101" pitchFamily="49" charset="-122"/>
              </a:rPr>
              <a:t>工业，其次是汽车零件、工业制品、电线和电缆绝缘层、胶管和胶鞋等</a:t>
            </a:r>
          </a:p>
        </p:txBody>
      </p:sp>
    </p:spTree>
    <p:extLst>
      <p:ext uri="{BB962C8B-B14F-4D97-AF65-F5344CB8AC3E}">
        <p14:creationId xmlns:p14="http://schemas.microsoft.com/office/powerpoint/2010/main" val="603724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用途</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54" y="836711"/>
            <a:ext cx="4752528" cy="3137719"/>
          </a:xfrm>
          <a:prstGeom prst="rect">
            <a:avLst/>
          </a:prstGeom>
        </p:spPr>
      </p:pic>
      <p:sp>
        <p:nvSpPr>
          <p:cNvPr id="3" name="矩形 2"/>
          <p:cNvSpPr/>
          <p:nvPr/>
        </p:nvSpPr>
        <p:spPr>
          <a:xfrm>
            <a:off x="5663371" y="1251409"/>
            <a:ext cx="3456384" cy="2308324"/>
          </a:xfrm>
          <a:prstGeom prst="rect">
            <a:avLst/>
          </a:prstGeom>
        </p:spPr>
        <p:txBody>
          <a:bodyPr wrap="square">
            <a:spAutoFit/>
          </a:bodyPr>
          <a:lstStyle/>
          <a:p>
            <a:r>
              <a:rPr lang="zh-CN" altLang="en-US" sz="2400" dirty="0"/>
              <a:t>A 轮胎和轮胎制品（包括胎面用胶）76%；B 机械制品15%；C 汽车用品5%，D其它4%（包括粘结剂、地砖和鞋底等）</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5" y="3974430"/>
            <a:ext cx="4306605" cy="2694930"/>
          </a:xfrm>
          <a:prstGeom prst="rect">
            <a:avLst/>
          </a:prstGeom>
        </p:spPr>
      </p:pic>
      <p:sp>
        <p:nvSpPr>
          <p:cNvPr id="5" name="矩形 4"/>
          <p:cNvSpPr/>
          <p:nvPr/>
        </p:nvSpPr>
        <p:spPr>
          <a:xfrm>
            <a:off x="5580112" y="4374549"/>
            <a:ext cx="2520280" cy="1569660"/>
          </a:xfrm>
          <a:prstGeom prst="rect">
            <a:avLst/>
          </a:prstGeom>
        </p:spPr>
        <p:txBody>
          <a:bodyPr wrap="square">
            <a:spAutoFit/>
          </a:bodyPr>
          <a:lstStyle/>
          <a:p>
            <a:r>
              <a:rPr lang="zh-CN" altLang="en-US" sz="2400" dirty="0"/>
              <a:t>A 轮胎55%；B胶管、胶带18%；C制鞋业16%，D其它11%</a:t>
            </a:r>
          </a:p>
        </p:txBody>
      </p:sp>
    </p:spTree>
    <p:extLst>
      <p:ext uri="{BB962C8B-B14F-4D97-AF65-F5344CB8AC3E}">
        <p14:creationId xmlns:p14="http://schemas.microsoft.com/office/powerpoint/2010/main" val="207434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单体、水</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对单体有何要求？</a:t>
            </a:r>
            <a:endParaRPr lang="en-US" altLang="zh-CN" sz="2800" dirty="0">
              <a:solidFill>
                <a:schemeClr val="tx1"/>
              </a:solidFill>
              <a:latin typeface="Arial" panose="020B0604020202020204" pitchFamily="34"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水依然采用去离子水</a:t>
            </a:r>
            <a:endParaRPr lang="en-US" altLang="zh-CN" sz="2800" dirty="0">
              <a:solidFill>
                <a:schemeClr val="tx1"/>
              </a:solidFill>
              <a:latin typeface="Arial" panose="020B0604020202020204" pitchFamily="34" charset="0"/>
              <a:ea typeface="楷体" panose="02010609060101010101" pitchFamily="49" charset="-122"/>
            </a:endParaRPr>
          </a:p>
          <a:p>
            <a:pPr marL="457200" indent="-457200">
              <a:spcBef>
                <a:spcPts val="600"/>
              </a:spcBef>
              <a:buClr>
                <a:srgbClr val="0000FF"/>
              </a:buClr>
              <a:buSzPct val="100000"/>
              <a:buFont typeface="Arial" panose="020B0604020202020204" pitchFamily="34" charset="0"/>
              <a:buChar char="♣"/>
            </a:pPr>
            <a:r>
              <a:rPr lang="zh-CN" altLang="en-US" sz="2800" dirty="0">
                <a:solidFill>
                  <a:schemeClr val="tx1"/>
                </a:solidFill>
                <a:latin typeface="Arial" panose="020B0604020202020204" pitchFamily="34" charset="0"/>
                <a:ea typeface="楷体" panose="02010609060101010101" pitchFamily="49" charset="-122"/>
              </a:rPr>
              <a:t>防止水中</a:t>
            </a:r>
            <a:r>
              <a:rPr lang="en-US" altLang="zh-CN" sz="2800" dirty="0">
                <a:solidFill>
                  <a:schemeClr val="tx1"/>
                </a:solidFill>
                <a:latin typeface="Arial" panose="020B0604020202020204" pitchFamily="34" charset="0"/>
                <a:ea typeface="楷体" panose="02010609060101010101" pitchFamily="49" charset="-122"/>
              </a:rPr>
              <a:t>Ca</a:t>
            </a:r>
            <a:r>
              <a:rPr lang="en-US" altLang="zh-CN" sz="2800" baseline="30000" dirty="0">
                <a:solidFill>
                  <a:schemeClr val="tx1"/>
                </a:solidFill>
                <a:latin typeface="Arial" panose="020B0604020202020204" pitchFamily="34" charset="0"/>
                <a:ea typeface="楷体" panose="02010609060101010101" pitchFamily="49" charset="-122"/>
              </a:rPr>
              <a:t>2+</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Mg</a:t>
            </a:r>
            <a:r>
              <a:rPr lang="en-US" altLang="zh-CN" sz="2800" baseline="30000" dirty="0">
                <a:solidFill>
                  <a:schemeClr val="tx1"/>
                </a:solidFill>
                <a:latin typeface="Arial" panose="020B0604020202020204" pitchFamily="34" charset="0"/>
                <a:ea typeface="楷体" panose="02010609060101010101" pitchFamily="49" charset="-122"/>
              </a:rPr>
              <a:t>2+</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Cu</a:t>
            </a:r>
            <a:r>
              <a:rPr lang="en-US" altLang="zh-CN" sz="2800" baseline="30000" dirty="0">
                <a:solidFill>
                  <a:schemeClr val="tx1"/>
                </a:solidFill>
                <a:latin typeface="Arial" panose="020B0604020202020204" pitchFamily="34" charset="0"/>
                <a:ea typeface="楷体" panose="02010609060101010101" pitchFamily="49" charset="-122"/>
              </a:rPr>
              <a:t>2+</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Fe</a:t>
            </a:r>
            <a:r>
              <a:rPr lang="en-US" altLang="zh-CN" sz="2800" baseline="30000" dirty="0">
                <a:solidFill>
                  <a:schemeClr val="tx1"/>
                </a:solidFill>
                <a:latin typeface="Arial" panose="020B0604020202020204" pitchFamily="34" charset="0"/>
                <a:ea typeface="楷体" panose="02010609060101010101" pitchFamily="49" charset="-122"/>
              </a:rPr>
              <a:t>3+</a:t>
            </a:r>
            <a:r>
              <a:rPr lang="zh-CN" altLang="en-US" sz="2800" dirty="0">
                <a:solidFill>
                  <a:schemeClr val="tx1"/>
                </a:solidFill>
                <a:latin typeface="Arial" panose="020B0604020202020204" pitchFamily="34" charset="0"/>
                <a:ea typeface="楷体" panose="02010609060101010101" pitchFamily="49" charset="-122"/>
              </a:rPr>
              <a:t>对乳化剂的作用</a:t>
            </a:r>
            <a:endParaRPr lang="en-US" altLang="zh-CN" sz="2800" dirty="0">
              <a:solidFill>
                <a:schemeClr val="tx1"/>
              </a:solidFill>
              <a:latin typeface="Arial" panose="020B0604020202020204" pitchFamily="34" charset="0"/>
              <a:ea typeface="楷体" panose="02010609060101010101" pitchFamily="49" charset="-122"/>
            </a:endParaRPr>
          </a:p>
          <a:p>
            <a:pPr marL="457200" indent="-457200">
              <a:spcBef>
                <a:spcPts val="600"/>
              </a:spcBef>
              <a:buClr>
                <a:srgbClr val="0000FF"/>
              </a:buClr>
              <a:buSzPct val="100000"/>
              <a:buFont typeface="Arial" panose="020B0604020202020204" pitchFamily="34" charset="0"/>
              <a:buChar char="♣"/>
            </a:pPr>
            <a:r>
              <a:rPr lang="zh-CN" altLang="en-US" sz="2800" dirty="0">
                <a:solidFill>
                  <a:schemeClr val="tx1"/>
                </a:solidFill>
                <a:latin typeface="Arial" panose="020B0604020202020204" pitchFamily="34" charset="0"/>
                <a:ea typeface="楷体" panose="02010609060101010101" pitchFamily="49" charset="-122"/>
              </a:rPr>
              <a:t>用量为单体的</a:t>
            </a:r>
            <a:r>
              <a:rPr lang="en-US" altLang="zh-CN" sz="2800" dirty="0">
                <a:solidFill>
                  <a:schemeClr val="tx1"/>
                </a:solidFill>
                <a:latin typeface="Arial" panose="020B0604020202020204" pitchFamily="34" charset="0"/>
                <a:ea typeface="楷体" panose="02010609060101010101" pitchFamily="49" charset="-122"/>
              </a:rPr>
              <a:t>150</a:t>
            </a:r>
            <a:r>
              <a:rPr lang="en-US" altLang="zh-CN"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~200%</a:t>
            </a:r>
            <a:r>
              <a:rPr lang="zh-CN" altLang="en-US"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，水减少时，胶乳黏度增大，不利于操作</a:t>
            </a:r>
            <a:endParaRPr lang="en-US" altLang="zh-CN" sz="2800" dirty="0">
              <a:solidFill>
                <a:schemeClr val="tx1"/>
              </a:solidFill>
              <a:latin typeface="Arial" panose="020B0604020202020204" pitchFamily="34" charset="0"/>
              <a:ea typeface="楷体" panose="02010609060101010101" pitchFamily="49" charset="-122"/>
              <a:cs typeface="Times New Roman" panose="02020603050405020304" pitchFamily="18" charset="0"/>
            </a:endParaRPr>
          </a:p>
          <a:p>
            <a:pPr marL="457200" indent="-457200">
              <a:spcBef>
                <a:spcPts val="600"/>
              </a:spcBef>
              <a:buClr>
                <a:srgbClr val="0000FF"/>
              </a:buClr>
              <a:buSzPct val="100000"/>
              <a:buFont typeface="Arial" panose="020B0604020202020204" pitchFamily="34" charset="0"/>
              <a:buChar char="♣"/>
            </a:pPr>
            <a:r>
              <a:rPr lang="zh-CN" altLang="en-US"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加入保险粉（</a:t>
            </a:r>
            <a:r>
              <a:rPr lang="en-US" altLang="zh-CN"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Na</a:t>
            </a:r>
            <a:r>
              <a:rPr lang="en-US" altLang="zh-CN" sz="2800" baseline="-25000" dirty="0">
                <a:solidFill>
                  <a:schemeClr val="tx1"/>
                </a:solidFill>
                <a:latin typeface="Arial" panose="020B0604020202020204" pitchFamily="34" charset="0"/>
                <a:ea typeface="楷体" panose="02010609060101010101" pitchFamily="49" charset="-122"/>
                <a:cs typeface="Times New Roman" panose="02020603050405020304" pitchFamily="18" charset="0"/>
              </a:rPr>
              <a:t>2</a:t>
            </a:r>
            <a:r>
              <a:rPr lang="en-US" altLang="zh-CN"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S</a:t>
            </a:r>
            <a:r>
              <a:rPr lang="en-US" altLang="zh-CN" sz="2800" baseline="-25000" dirty="0">
                <a:solidFill>
                  <a:schemeClr val="tx1"/>
                </a:solidFill>
                <a:latin typeface="Arial" panose="020B0604020202020204" pitchFamily="34" charset="0"/>
                <a:ea typeface="楷体" panose="02010609060101010101" pitchFamily="49" charset="-122"/>
                <a:cs typeface="Times New Roman" panose="02020603050405020304" pitchFamily="18" charset="0"/>
              </a:rPr>
              <a:t>2</a:t>
            </a:r>
            <a:r>
              <a:rPr lang="en-US" altLang="zh-CN"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O</a:t>
            </a:r>
            <a:r>
              <a:rPr lang="en-US" altLang="zh-CN" sz="2800" baseline="-25000" dirty="0">
                <a:solidFill>
                  <a:schemeClr val="tx1"/>
                </a:solidFill>
                <a:latin typeface="Arial" panose="020B0604020202020204" pitchFamily="34" charset="0"/>
                <a:ea typeface="楷体" panose="02010609060101010101" pitchFamily="49" charset="-122"/>
                <a:cs typeface="Times New Roman" panose="02020603050405020304" pitchFamily="18" charset="0"/>
              </a:rPr>
              <a:t>4</a:t>
            </a:r>
            <a:r>
              <a:rPr lang="en-US" altLang="zh-CN"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·2H</a:t>
            </a:r>
            <a:r>
              <a:rPr lang="en-US" altLang="zh-CN" sz="2800" baseline="-25000" dirty="0">
                <a:solidFill>
                  <a:schemeClr val="tx1"/>
                </a:solidFill>
                <a:latin typeface="Arial" panose="020B0604020202020204" pitchFamily="34" charset="0"/>
                <a:ea typeface="楷体" panose="02010609060101010101" pitchFamily="49" charset="-122"/>
                <a:cs typeface="Times New Roman" panose="02020603050405020304" pitchFamily="18" charset="0"/>
              </a:rPr>
              <a:t>2</a:t>
            </a:r>
            <a:r>
              <a:rPr lang="en-US" altLang="zh-CN"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O</a:t>
            </a:r>
            <a:r>
              <a:rPr lang="zh-CN" altLang="en-US"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）做还原剂与水中氧气反应，防止其干扰聚合反应，用量为单体</a:t>
            </a:r>
            <a:r>
              <a:rPr lang="en-US" altLang="zh-CN"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0.04%</a:t>
            </a:r>
            <a:endParaRPr lang="zh-CN" altLang="en-US" sz="2800" dirty="0">
              <a:solidFill>
                <a:schemeClr val="tx1"/>
              </a:solidFill>
              <a:latin typeface="Arial" panose="020B0604020202020204" pitchFamily="34" charset="0"/>
              <a:ea typeface="楷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59" y="5013176"/>
            <a:ext cx="2264527" cy="1152128"/>
          </a:xfrm>
          <a:prstGeom prst="rect">
            <a:avLst/>
          </a:prstGeom>
        </p:spPr>
      </p:pic>
    </p:spTree>
    <p:extLst>
      <p:ext uri="{BB962C8B-B14F-4D97-AF65-F5344CB8AC3E}">
        <p14:creationId xmlns:p14="http://schemas.microsoft.com/office/powerpoint/2010/main" val="3614948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226"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用途</a:t>
            </a:r>
          </a:p>
        </p:txBody>
      </p:sp>
      <p:sp>
        <p:nvSpPr>
          <p:cNvPr id="6" name="矩形 5"/>
          <p:cNvSpPr/>
          <p:nvPr/>
        </p:nvSpPr>
        <p:spPr>
          <a:xfrm>
            <a:off x="623356" y="1268760"/>
            <a:ext cx="8341131" cy="4428713"/>
          </a:xfrm>
          <a:prstGeom prst="rect">
            <a:avLst/>
          </a:prstGeom>
        </p:spPr>
        <p:txBody>
          <a:bodyPr wrap="square">
            <a:spAutoFit/>
          </a:bodyPr>
          <a:lstStyle/>
          <a:p>
            <a:pPr indent="457200">
              <a:lnSpc>
                <a:spcPct val="150000"/>
              </a:lnSpc>
            </a:pPr>
            <a:r>
              <a:rPr lang="zh-CN" altLang="en-US" sz="3200" dirty="0"/>
              <a:t>2014年全球丁苯橡胶（SBR）总产能已达到753.8万吨/年。产能主要集中在亚太、北美地区。其中，亚太地区占总产能的55%，特别是中国，产能已经占到全球总产能约25%。 </a:t>
            </a:r>
            <a:endParaRPr lang="en-US" altLang="zh-CN" sz="3200" dirty="0"/>
          </a:p>
          <a:p>
            <a:pPr indent="457200">
              <a:lnSpc>
                <a:spcPct val="150000"/>
              </a:lnSpc>
            </a:pPr>
            <a:r>
              <a:rPr lang="zh-CN" altLang="en-US" sz="3200" dirty="0"/>
              <a:t>米其林、日本旭化成、普利司通/费尔斯通、斯泰隆和朗盛则位居SSBR产能的前五位。</a:t>
            </a:r>
          </a:p>
        </p:txBody>
      </p:sp>
    </p:spTree>
    <p:extLst>
      <p:ext uri="{BB962C8B-B14F-4D97-AF65-F5344CB8AC3E}">
        <p14:creationId xmlns:p14="http://schemas.microsoft.com/office/powerpoint/2010/main" val="2966323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4002" y="-227"/>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用途</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99488"/>
            <a:ext cx="8424937" cy="4680520"/>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273253"/>
            <a:ext cx="2088232" cy="954984"/>
          </a:xfrm>
          <a:prstGeom prst="rect">
            <a:avLst/>
          </a:prstGeom>
        </p:spPr>
      </p:pic>
      <p:sp>
        <p:nvSpPr>
          <p:cNvPr id="5" name="矩形 4"/>
          <p:cNvSpPr/>
          <p:nvPr/>
        </p:nvSpPr>
        <p:spPr>
          <a:xfrm>
            <a:off x="503547" y="5903567"/>
            <a:ext cx="8352929" cy="461665"/>
          </a:xfrm>
          <a:prstGeom prst="rect">
            <a:avLst/>
          </a:prstGeom>
        </p:spPr>
        <p:txBody>
          <a:bodyPr wrap="square">
            <a:spAutoFit/>
          </a:bodyPr>
          <a:lstStyle/>
          <a:p>
            <a:r>
              <a:rPr lang="en-US" altLang="zh-CN" sz="2400" dirty="0"/>
              <a:t>2015</a:t>
            </a:r>
            <a:r>
              <a:rPr lang="zh-CN" altLang="en-US" sz="2400" dirty="0"/>
              <a:t>年</a:t>
            </a:r>
            <a:r>
              <a:rPr lang="en-US" altLang="zh-CN" sz="2400" dirty="0"/>
              <a:t>,</a:t>
            </a:r>
            <a:r>
              <a:rPr lang="zh-CN" altLang="en-US" sz="2400" dirty="0"/>
              <a:t>我国丁苯橡胶的生产能力为</a:t>
            </a:r>
            <a:r>
              <a:rPr lang="en-US" altLang="zh-CN" sz="2400" dirty="0"/>
              <a:t>195.7</a:t>
            </a:r>
            <a:r>
              <a:rPr lang="zh-CN" altLang="en-US" sz="2400" dirty="0"/>
              <a:t>万</a:t>
            </a:r>
            <a:r>
              <a:rPr lang="en-US" altLang="zh-CN" sz="2400" dirty="0"/>
              <a:t>t</a:t>
            </a:r>
            <a:endParaRPr lang="zh-CN" altLang="en-US" sz="2400" dirty="0"/>
          </a:p>
        </p:txBody>
      </p:sp>
    </p:spTree>
    <p:extLst>
      <p:ext uri="{BB962C8B-B14F-4D97-AF65-F5344CB8AC3E}">
        <p14:creationId xmlns:p14="http://schemas.microsoft.com/office/powerpoint/2010/main" val="3128540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用途</a:t>
            </a:r>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l="3622" r="3101"/>
          <a:stretch/>
        </p:blipFill>
        <p:spPr>
          <a:xfrm>
            <a:off x="467544" y="980728"/>
            <a:ext cx="8419098" cy="3024336"/>
          </a:xfrm>
          <a:prstGeom prst="rect">
            <a:avLst/>
          </a:prstGeom>
        </p:spPr>
      </p:pic>
      <p:pic>
        <p:nvPicPr>
          <p:cNvPr id="6" name="图片 5" descr="屏幕剪辑"/>
          <p:cNvPicPr>
            <a:picLocks noChangeAspect="1"/>
          </p:cNvPicPr>
          <p:nvPr/>
        </p:nvPicPr>
        <p:blipFill rotWithShape="1">
          <a:blip r:embed="rId3">
            <a:extLst>
              <a:ext uri="{28A0092B-C50C-407E-A947-70E740481C1C}">
                <a14:useLocalDpi xmlns:a14="http://schemas.microsoft.com/office/drawing/2010/main" val="0"/>
              </a:ext>
            </a:extLst>
          </a:blip>
          <a:srcRect l="3305"/>
          <a:stretch/>
        </p:blipFill>
        <p:spPr>
          <a:xfrm>
            <a:off x="467544" y="4010896"/>
            <a:ext cx="8439615" cy="2514448"/>
          </a:xfrm>
          <a:prstGeom prst="rect">
            <a:avLst/>
          </a:prstGeom>
        </p:spPr>
      </p:pic>
    </p:spTree>
    <p:extLst>
      <p:ext uri="{BB962C8B-B14F-4D97-AF65-F5344CB8AC3E}">
        <p14:creationId xmlns:p14="http://schemas.microsoft.com/office/powerpoint/2010/main" val="3120164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4446" y="0"/>
            <a:ext cx="617479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丁苯橡胶低温乳液聚合生产工艺</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丁苯橡胶最早采用高温（</a:t>
            </a:r>
            <a:r>
              <a:rPr lang="en-US" altLang="zh-CN" sz="2800" dirty="0">
                <a:solidFill>
                  <a:schemeClr val="tx1"/>
                </a:solidFill>
                <a:latin typeface="楷体" panose="02010609060101010101" pitchFamily="49" charset="-122"/>
                <a:ea typeface="楷体" panose="02010609060101010101" pitchFamily="49" charset="-122"/>
              </a:rPr>
              <a:t>50℃</a:t>
            </a:r>
            <a:r>
              <a:rPr lang="zh-CN" altLang="en-US" sz="2800" dirty="0">
                <a:solidFill>
                  <a:schemeClr val="tx1"/>
                </a:solidFill>
                <a:latin typeface="楷体" panose="02010609060101010101" pitchFamily="49" charset="-122"/>
                <a:ea typeface="楷体" panose="02010609060101010101" pitchFamily="49" charset="-122"/>
              </a:rPr>
              <a:t>）条件下乳液聚合方法合成；</a:t>
            </a: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随着氧化</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还原引发剂体系向低温化发展</a:t>
            </a:r>
            <a:r>
              <a:rPr lang="en-US" altLang="zh-CN" sz="2800"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目前，已有</a:t>
            </a:r>
            <a:r>
              <a:rPr lang="en-US" altLang="zh-CN" sz="2800" dirty="0">
                <a:solidFill>
                  <a:schemeClr val="tx1"/>
                </a:solidFill>
                <a:latin typeface="楷体" panose="02010609060101010101" pitchFamily="49" charset="-122"/>
                <a:ea typeface="楷体" panose="02010609060101010101" pitchFamily="49" charset="-122"/>
              </a:rPr>
              <a:t>80</a:t>
            </a:r>
            <a:r>
              <a:rPr lang="zh-CN" altLang="en-US" sz="2800" dirty="0">
                <a:solidFill>
                  <a:schemeClr val="tx1"/>
                </a:solidFill>
                <a:latin typeface="楷体" panose="02010609060101010101" pitchFamily="49" charset="-122"/>
                <a:ea typeface="楷体" panose="02010609060101010101" pitchFamily="49" charset="-122"/>
              </a:rPr>
              <a:t>％左右的丁苯橡胶是采用低温（</a:t>
            </a:r>
            <a:r>
              <a:rPr lang="en-US" altLang="zh-CN" sz="2800" dirty="0">
                <a:solidFill>
                  <a:schemeClr val="tx1"/>
                </a:solidFill>
                <a:latin typeface="楷体" panose="02010609060101010101" pitchFamily="49" charset="-122"/>
                <a:ea typeface="楷体" panose="02010609060101010101" pitchFamily="49" charset="-122"/>
              </a:rPr>
              <a:t>5℃</a:t>
            </a:r>
            <a:r>
              <a:rPr lang="zh-CN" altLang="en-US" sz="2800" dirty="0">
                <a:solidFill>
                  <a:schemeClr val="tx1"/>
                </a:solidFill>
                <a:latin typeface="楷体" panose="02010609060101010101" pitchFamily="49" charset="-122"/>
                <a:ea typeface="楷体" panose="02010609060101010101" pitchFamily="49" charset="-122"/>
              </a:rPr>
              <a:t>）条件下乳液聚合而成的；</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高温和低温</a:t>
            </a:r>
            <a:r>
              <a:rPr lang="zh-CN" altLang="en-US" sz="2800" dirty="0">
                <a:solidFill>
                  <a:schemeClr val="tx1"/>
                </a:solidFill>
                <a:latin typeface="楷体" panose="02010609060101010101" pitchFamily="49" charset="-122"/>
                <a:ea typeface="楷体" panose="02010609060101010101" pitchFamily="49" charset="-122"/>
              </a:rPr>
              <a:t>两者的生产流程完全相同；区别在于：聚合温度不同及组分配方稍有改变；</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高温乳液聚合引发剂采用单一的</a:t>
            </a:r>
            <a:r>
              <a:rPr lang="en-US" altLang="zh-CN" sz="2400" dirty="0">
                <a:solidFill>
                  <a:schemeClr val="tx1"/>
                </a:solidFill>
                <a:latin typeface="楷体" panose="02010609060101010101" pitchFamily="49" charset="-122"/>
                <a:ea typeface="楷体" panose="02010609060101010101" pitchFamily="49" charset="-122"/>
              </a:rPr>
              <a:t>K</a:t>
            </a:r>
            <a:r>
              <a:rPr lang="en-US" altLang="zh-CN" sz="2400" baseline="-25000" dirty="0">
                <a:solidFill>
                  <a:schemeClr val="tx1"/>
                </a:solidFill>
                <a:latin typeface="楷体" panose="02010609060101010101" pitchFamily="49" charset="-122"/>
                <a:ea typeface="楷体" panose="02010609060101010101" pitchFamily="49" charset="-122"/>
              </a:rPr>
              <a:t>2</a:t>
            </a:r>
            <a:r>
              <a:rPr lang="en-US" altLang="zh-CN" sz="2400" dirty="0">
                <a:solidFill>
                  <a:schemeClr val="tx1"/>
                </a:solidFill>
                <a:latin typeface="楷体" panose="02010609060101010101" pitchFamily="49" charset="-122"/>
                <a:ea typeface="楷体" panose="02010609060101010101" pitchFamily="49" charset="-122"/>
              </a:rPr>
              <a:t>S</a:t>
            </a:r>
            <a:r>
              <a:rPr lang="en-US" altLang="zh-CN" sz="2400" baseline="-25000" dirty="0">
                <a:solidFill>
                  <a:schemeClr val="tx1"/>
                </a:solidFill>
                <a:latin typeface="楷体" panose="02010609060101010101" pitchFamily="49" charset="-122"/>
                <a:ea typeface="楷体" panose="02010609060101010101" pitchFamily="49" charset="-122"/>
              </a:rPr>
              <a:t>2</a:t>
            </a:r>
            <a:r>
              <a:rPr lang="en-US" altLang="zh-CN" sz="2400" dirty="0">
                <a:solidFill>
                  <a:schemeClr val="tx1"/>
                </a:solidFill>
                <a:latin typeface="楷体" panose="02010609060101010101" pitchFamily="49" charset="-122"/>
                <a:ea typeface="楷体" panose="02010609060101010101" pitchFamily="49" charset="-122"/>
              </a:rPr>
              <a:t>O</a:t>
            </a:r>
            <a:r>
              <a:rPr lang="en-US" altLang="zh-CN" sz="2400" baseline="-25000" dirty="0">
                <a:solidFill>
                  <a:schemeClr val="tx1"/>
                </a:solidFill>
                <a:latin typeface="楷体" panose="02010609060101010101" pitchFamily="49" charset="-122"/>
                <a:ea typeface="楷体" panose="02010609060101010101" pitchFamily="49" charset="-122"/>
              </a:rPr>
              <a:t>8</a:t>
            </a:r>
            <a:r>
              <a:rPr lang="zh-CN" altLang="en-US" sz="2400" dirty="0">
                <a:solidFill>
                  <a:schemeClr val="tx1"/>
                </a:solidFill>
                <a:latin typeface="楷体" panose="02010609060101010101" pitchFamily="49" charset="-122"/>
                <a:ea typeface="楷体" panose="02010609060101010101" pitchFamily="49" charset="-122"/>
              </a:rPr>
              <a:t>即可，终止剂则用对苯二酚，乳化剂采用脂肪酸皂或烷基磺酸钠，不易采用歧化松香酸皂（高温易着色，反应速率较慢），且不加入活化剂（不是氧化</a:t>
            </a:r>
            <a:r>
              <a:rPr lang="en-US" altLang="zh-CN" sz="2400" dirty="0">
                <a:solidFill>
                  <a:schemeClr val="tx1"/>
                </a:solidFill>
                <a:latin typeface="楷体" panose="02010609060101010101" pitchFamily="49" charset="-122"/>
                <a:ea typeface="楷体" panose="02010609060101010101" pitchFamily="49" charset="-122"/>
              </a:rPr>
              <a:t>-</a:t>
            </a:r>
            <a:r>
              <a:rPr lang="zh-CN" altLang="en-US" sz="2400" dirty="0">
                <a:solidFill>
                  <a:schemeClr val="tx1"/>
                </a:solidFill>
                <a:latin typeface="楷体" panose="02010609060101010101" pitchFamily="49" charset="-122"/>
                <a:ea typeface="楷体" panose="02010609060101010101" pitchFamily="49" charset="-122"/>
              </a:rPr>
              <a:t>还原体系）、鳌合剂及脱氧剂，比较简单。</a:t>
            </a:r>
          </a:p>
        </p:txBody>
      </p:sp>
    </p:spTree>
    <p:extLst>
      <p:ext uri="{BB962C8B-B14F-4D97-AF65-F5344CB8AC3E}">
        <p14:creationId xmlns:p14="http://schemas.microsoft.com/office/powerpoint/2010/main" val="3278846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786"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配方</a:t>
            </a:r>
          </a:p>
        </p:txBody>
      </p:sp>
      <p:graphicFrame>
        <p:nvGraphicFramePr>
          <p:cNvPr id="2" name="表格 1"/>
          <p:cNvGraphicFramePr>
            <a:graphicFrameLocks noGrp="1"/>
          </p:cNvGraphicFramePr>
          <p:nvPr>
            <p:extLst>
              <p:ext uri="{D42A27DB-BD31-4B8C-83A1-F6EECF244321}">
                <p14:modId xmlns:p14="http://schemas.microsoft.com/office/powerpoint/2010/main" val="750689326"/>
              </p:ext>
            </p:extLst>
          </p:nvPr>
        </p:nvGraphicFramePr>
        <p:xfrm>
          <a:off x="520506" y="564976"/>
          <a:ext cx="8102988" cy="6248400"/>
        </p:xfrm>
        <a:graphic>
          <a:graphicData uri="http://schemas.openxmlformats.org/drawingml/2006/table">
            <a:tbl>
              <a:tblPr firstRow="1" bandRow="1">
                <a:tableStyleId>{5C22544A-7EE6-4342-B048-85BDC9FD1C3A}</a:tableStyleId>
              </a:tblPr>
              <a:tblGrid>
                <a:gridCol w="84420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1138100">
                  <a:extLst>
                    <a:ext uri="{9D8B030D-6E8A-4147-A177-3AD203B41FA5}">
                      <a16:colId xmlns:a16="http://schemas.microsoft.com/office/drawing/2014/main" val="20002"/>
                    </a:ext>
                  </a:extLst>
                </a:gridCol>
                <a:gridCol w="2376264">
                  <a:extLst>
                    <a:ext uri="{9D8B030D-6E8A-4147-A177-3AD203B41FA5}">
                      <a16:colId xmlns:a16="http://schemas.microsoft.com/office/drawing/2014/main" val="20003"/>
                    </a:ext>
                  </a:extLst>
                </a:gridCol>
                <a:gridCol w="1598204">
                  <a:extLst>
                    <a:ext uri="{9D8B030D-6E8A-4147-A177-3AD203B41FA5}">
                      <a16:colId xmlns:a16="http://schemas.microsoft.com/office/drawing/2014/main" val="20004"/>
                    </a:ext>
                  </a:extLst>
                </a:gridCol>
                <a:gridCol w="1642158">
                  <a:extLst>
                    <a:ext uri="{9D8B030D-6E8A-4147-A177-3AD203B41FA5}">
                      <a16:colId xmlns:a16="http://schemas.microsoft.com/office/drawing/2014/main" val="20005"/>
                    </a:ext>
                  </a:extLst>
                </a:gridCol>
              </a:tblGrid>
              <a:tr h="370840">
                <a:tc gridSpan="4">
                  <a:txBody>
                    <a:bodyPr/>
                    <a:lstStyle/>
                    <a:p>
                      <a:pPr algn="ctr"/>
                      <a:r>
                        <a:rPr lang="zh-CN" altLang="en-US" sz="2000" dirty="0">
                          <a:latin typeface="微软雅黑" panose="020B0503020204020204" pitchFamily="34" charset="-122"/>
                          <a:ea typeface="微软雅黑" panose="020B0503020204020204" pitchFamily="34" charset="-122"/>
                        </a:rPr>
                        <a:t>原料及辅助材料</a:t>
                      </a: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a:txBody>
                    <a:bodyPr/>
                    <a:lstStyle/>
                    <a:p>
                      <a:pPr algn="ctr"/>
                      <a:r>
                        <a:rPr lang="zh-CN" altLang="en-US" sz="2000" dirty="0">
                          <a:latin typeface="微软雅黑" panose="020B0503020204020204" pitchFamily="34" charset="-122"/>
                          <a:ea typeface="微软雅黑" panose="020B0503020204020204" pitchFamily="34" charset="-122"/>
                        </a:rPr>
                        <a:t>冷法</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rPr>
                        <a:t>热法</a:t>
                      </a:r>
                    </a:p>
                  </a:txBody>
                  <a:tcPr anchor="ctr"/>
                </a:tc>
                <a:extLst>
                  <a:ext uri="{0D108BD9-81ED-4DB2-BD59-A6C34878D82A}">
                    <a16:rowId xmlns:a16="http://schemas.microsoft.com/office/drawing/2014/main" val="10000"/>
                  </a:ext>
                </a:extLst>
              </a:tr>
              <a:tr h="370840">
                <a:tc gridSpan="3">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单体</a:t>
                      </a:r>
                    </a:p>
                  </a:txBody>
                  <a:tcPr anchor="ctr"/>
                </a:tc>
                <a:tc hMerge="1">
                  <a:txBody>
                    <a:bodyPr/>
                    <a:lstStyle/>
                    <a:p>
                      <a:endParaRPr lang="zh-CN" altLang="en-US" dirty="0"/>
                    </a:p>
                  </a:txBody>
                  <a:tcPr/>
                </a:tc>
                <a:tc hMerge="1">
                  <a:txBody>
                    <a:bodyPr/>
                    <a:lstStyle/>
                    <a:p>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丁二烯</a:t>
                      </a:r>
                      <a:r>
                        <a:rPr lang="en-US" altLang="zh-CN" sz="2000" dirty="0">
                          <a:latin typeface="微软雅黑" panose="020B0503020204020204" pitchFamily="34" charset="-122"/>
                          <a:ea typeface="微软雅黑" panose="020B0503020204020204" pitchFamily="34" charset="-122"/>
                        </a:rPr>
                        <a:t>/</a:t>
                      </a:r>
                      <a:r>
                        <a:rPr lang="zh-CN" altLang="en-US" sz="2000" kern="1200" dirty="0">
                          <a:solidFill>
                            <a:schemeClr val="dk1"/>
                          </a:solidFill>
                          <a:latin typeface="微软雅黑" panose="020B0503020204020204" pitchFamily="34" charset="-122"/>
                          <a:ea typeface="微软雅黑" panose="020B0503020204020204" pitchFamily="34" charset="-122"/>
                          <a:cs typeface="+mn-cs"/>
                        </a:rPr>
                        <a:t>苯乙烯</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72/28</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75/25</a:t>
                      </a:r>
                      <a:endParaRPr lang="zh-CN" altLang="en-US" sz="2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370840">
                <a:tc gridSpan="3">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分子量调节剂</a:t>
                      </a:r>
                    </a:p>
                  </a:txBody>
                  <a:tcPr anchor="ctr"/>
                </a:tc>
                <a:tc hMerge="1">
                  <a:txBody>
                    <a:bodyPr/>
                    <a:lstStyle/>
                    <a:p>
                      <a:endParaRPr lang="zh-CN" altLang="en-US" dirty="0"/>
                    </a:p>
                  </a:txBody>
                  <a:tcPr/>
                </a:tc>
                <a:tc hMerge="1">
                  <a:txBody>
                    <a:bodyPr/>
                    <a:lstStyle/>
                    <a:p>
                      <a:endParaRPr lang="zh-CN" altLang="en-US" dirty="0"/>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叔十二烷基硫醇</a:t>
                      </a: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0.16</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0.16</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2"/>
                  </a:ext>
                </a:extLst>
              </a:tr>
              <a:tr h="370840">
                <a:tc gridSpan="3">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介质</a:t>
                      </a:r>
                    </a:p>
                  </a:txBody>
                  <a:tcPr anchor="ctr"/>
                </a:tc>
                <a:tc hMerge="1">
                  <a:txBody>
                    <a:bodyPr/>
                    <a:lstStyle/>
                    <a:p>
                      <a:endParaRPr lang="zh-CN" altLang="en-US" dirty="0"/>
                    </a:p>
                  </a:txBody>
                  <a:tcPr/>
                </a:tc>
                <a:tc hMerge="1">
                  <a:txBody>
                    <a:bodyPr/>
                    <a:lstStyle/>
                    <a:p>
                      <a:endParaRPr lang="zh-CN" altLang="en-US" dirty="0"/>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水</a:t>
                      </a: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200</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195</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3"/>
                  </a:ext>
                </a:extLst>
              </a:tr>
              <a:tr h="370840">
                <a:tc rowSpan="2" gridSpan="3">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乳化剂</a:t>
                      </a:r>
                    </a:p>
                  </a:txBody>
                  <a:tcPr anchor="ctr"/>
                </a:tc>
                <a:tc rowSpan="2" hMerge="1">
                  <a:txBody>
                    <a:bodyPr/>
                    <a:lstStyle/>
                    <a:p>
                      <a:endParaRPr lang="zh-CN" altLang="en-US"/>
                    </a:p>
                  </a:txBody>
                  <a:tcPr/>
                </a:tc>
                <a:tc rowSpan="2" hMerge="1">
                  <a:txBody>
                    <a:bodyPr/>
                    <a:lstStyle/>
                    <a:p>
                      <a:endParaRPr lang="zh-CN" altLang="en-US"/>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歧化松香酸钾</a:t>
                      </a: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4.62</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4"/>
                  </a:ext>
                </a:extLst>
              </a:tr>
              <a:tr h="370840">
                <a:tc gridSpan="3" vMerge="1">
                  <a:txBody>
                    <a:bodyPr/>
                    <a:lstStyle/>
                    <a:p>
                      <a:endParaRPr lang="zh-CN" altLang="en-US" dirty="0"/>
                    </a:p>
                  </a:txBody>
                  <a:tcPr/>
                </a:tc>
                <a:tc hMerge="1" vMerge="1">
                  <a:txBody>
                    <a:bodyPr/>
                    <a:lstStyle/>
                    <a:p>
                      <a:endParaRPr lang="zh-CN" altLang="en-US" dirty="0"/>
                    </a:p>
                  </a:txBody>
                  <a:tcPr/>
                </a:tc>
                <a:tc hMerge="1" vMerge="1">
                  <a:txBody>
                    <a:bodyPr/>
                    <a:lstStyle/>
                    <a:p>
                      <a:endParaRPr lang="zh-CN" altLang="en-US" dirty="0"/>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脂肪酸钠</a:t>
                      </a: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5.5</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5"/>
                  </a:ext>
                </a:extLst>
              </a:tr>
              <a:tr h="198120">
                <a:tc rowSpan="5">
                  <a:txBody>
                    <a:bodyPr/>
                    <a:lstStyle/>
                    <a:p>
                      <a:pPr algn="ctr"/>
                      <a:r>
                        <a:rPr lang="zh-CN" altLang="en-US" sz="2000" dirty="0">
                          <a:latin typeface="微软雅黑" panose="020B0503020204020204" pitchFamily="34" charset="-122"/>
                          <a:ea typeface="微软雅黑" panose="020B0503020204020204" pitchFamily="34" charset="-122"/>
                        </a:rPr>
                        <a:t>引发剂</a:t>
                      </a:r>
                    </a:p>
                    <a:p>
                      <a:pPr algn="ctr"/>
                      <a:r>
                        <a:rPr lang="zh-CN" altLang="en-US" sz="2000" dirty="0">
                          <a:latin typeface="微软雅黑" panose="020B0503020204020204" pitchFamily="34" charset="-122"/>
                          <a:ea typeface="微软雅黑" panose="020B0503020204020204" pitchFamily="34" charset="-122"/>
                        </a:rPr>
                        <a:t>体系</a:t>
                      </a:r>
                    </a:p>
                  </a:txBody>
                  <a:tcPr anchor="ctr"/>
                </a:tc>
                <a:tc rowSpan="2" gridSpan="2">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过氧化物</a:t>
                      </a:r>
                    </a:p>
                  </a:txBody>
                  <a:tcPr anchor="ctr">
                    <a:solidFill>
                      <a:schemeClr val="accent6">
                        <a:lumMod val="40000"/>
                        <a:lumOff val="60000"/>
                      </a:schemeClr>
                    </a:solidFill>
                  </a:tcPr>
                </a:tc>
                <a:tc rowSpan="2" hMerge="1">
                  <a:txBody>
                    <a:bodyPr/>
                    <a:lstStyle/>
                    <a:p>
                      <a:endParaRPr lang="zh-CN" altLang="en-US" dirty="0"/>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过硫酸钾</a:t>
                      </a:r>
                    </a:p>
                  </a:txBody>
                  <a:tcPr anchor="ctr">
                    <a:solidFill>
                      <a:schemeClr val="accent6">
                        <a:lumMod val="40000"/>
                        <a:lumOff val="60000"/>
                      </a:schemeClr>
                    </a:solidFill>
                  </a:tcP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solidFill>
                      <a:schemeClr val="accent6">
                        <a:lumMod val="40000"/>
                        <a:lumOff val="60000"/>
                      </a:schemeClr>
                    </a:solidFill>
                  </a:tcP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0.3</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solidFill>
                      <a:schemeClr val="accent6">
                        <a:lumMod val="40000"/>
                        <a:lumOff val="60000"/>
                      </a:schemeClr>
                    </a:solidFill>
                  </a:tcPr>
                </a:tc>
                <a:extLst>
                  <a:ext uri="{0D108BD9-81ED-4DB2-BD59-A6C34878D82A}">
                    <a16:rowId xmlns:a16="http://schemas.microsoft.com/office/drawing/2014/main" val="10006"/>
                  </a:ext>
                </a:extLst>
              </a:tr>
              <a:tr h="198120">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过氧化氢对孟烷</a:t>
                      </a:r>
                    </a:p>
                  </a:txBody>
                  <a:tcPr anchor="ct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chemeClr val="dk1"/>
                          </a:solidFill>
                          <a:latin typeface="微软雅黑" panose="020B0503020204020204" pitchFamily="34" charset="-122"/>
                          <a:ea typeface="微软雅黑" panose="020B0503020204020204" pitchFamily="34" charset="-122"/>
                          <a:cs typeface="+mn-cs"/>
                        </a:rPr>
                        <a:t>0.06-0.12</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solidFill>
                      <a:schemeClr val="accent6">
                        <a:lumMod val="40000"/>
                        <a:lumOff val="60000"/>
                      </a:schemeClr>
                    </a:solidFill>
                  </a:tcP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solidFill>
                      <a:schemeClr val="accent6">
                        <a:lumMod val="40000"/>
                        <a:lumOff val="60000"/>
                      </a:schemeClr>
                    </a:solidFill>
                  </a:tcPr>
                </a:tc>
                <a:extLst>
                  <a:ext uri="{0D108BD9-81ED-4DB2-BD59-A6C34878D82A}">
                    <a16:rowId xmlns:a16="http://schemas.microsoft.com/office/drawing/2014/main" val="10007"/>
                  </a:ext>
                </a:extLst>
              </a:tr>
              <a:tr h="370840">
                <a:tc vMerge="1">
                  <a:txBody>
                    <a:bodyPr/>
                    <a:lstStyle/>
                    <a:p>
                      <a:endParaRPr lang="zh-CN" altLang="en-US" dirty="0"/>
                    </a:p>
                  </a:txBody>
                  <a:tcPr/>
                </a:tc>
                <a:tc rowSpan="3">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活 化 剂</a:t>
                      </a:r>
                    </a:p>
                  </a:txBody>
                  <a:tcPr anchor="ctr"/>
                </a:tc>
                <a:tc rowSpan="2">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还原剂</a:t>
                      </a:r>
                    </a:p>
                  </a:txBody>
                  <a:tcPr anchor="ctr">
                    <a:solidFill>
                      <a:schemeClr val="accent5">
                        <a:lumMod val="40000"/>
                        <a:lumOff val="60000"/>
                      </a:schemeClr>
                    </a:solidFill>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硫酸亚铁</a:t>
                      </a:r>
                    </a:p>
                  </a:txBody>
                  <a:tcPr anchor="ctr">
                    <a:solidFill>
                      <a:schemeClr val="accent5">
                        <a:lumMod val="40000"/>
                        <a:lumOff val="60000"/>
                      </a:schemeClr>
                    </a:solidFill>
                  </a:tcP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0.01</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solidFill>
                      <a:schemeClr val="accent5">
                        <a:lumMod val="40000"/>
                        <a:lumOff val="60000"/>
                      </a:schemeClr>
                    </a:solidFill>
                  </a:tcP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solidFill>
                      <a:schemeClr val="accent5">
                        <a:lumMod val="40000"/>
                        <a:lumOff val="60000"/>
                      </a:schemeClr>
                    </a:solidFill>
                  </a:tcPr>
                </a:tc>
                <a:extLst>
                  <a:ext uri="{0D108BD9-81ED-4DB2-BD59-A6C34878D82A}">
                    <a16:rowId xmlns:a16="http://schemas.microsoft.com/office/drawing/2014/main" val="10008"/>
                  </a:ext>
                </a:extLst>
              </a:tr>
              <a:tr h="370840">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雕白粉</a:t>
                      </a:r>
                    </a:p>
                  </a:txBody>
                  <a:tcPr anchor="ctr">
                    <a:solidFill>
                      <a:schemeClr val="accent5">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chemeClr val="dk1"/>
                          </a:solidFill>
                          <a:latin typeface="微软雅黑" panose="020B0503020204020204" pitchFamily="34" charset="-122"/>
                          <a:ea typeface="微软雅黑" panose="020B0503020204020204" pitchFamily="34" charset="-122"/>
                          <a:cs typeface="+mn-cs"/>
                        </a:rPr>
                        <a:t>0.04-0.1</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solidFill>
                      <a:schemeClr val="accent5">
                        <a:lumMod val="40000"/>
                        <a:lumOff val="60000"/>
                      </a:schemeClr>
                    </a:solidFill>
                  </a:tcP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solidFill>
                      <a:schemeClr val="accent5">
                        <a:lumMod val="40000"/>
                        <a:lumOff val="60000"/>
                      </a:schemeClr>
                    </a:solidFill>
                  </a:tcPr>
                </a:tc>
                <a:extLst>
                  <a:ext uri="{0D108BD9-81ED-4DB2-BD59-A6C34878D82A}">
                    <a16:rowId xmlns:a16="http://schemas.microsoft.com/office/drawing/2014/main" val="10009"/>
                  </a:ext>
                </a:extLst>
              </a:tr>
              <a:tr h="37084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螯合剂</a:t>
                      </a:r>
                    </a:p>
                  </a:txBody>
                  <a:tcPr anchor="ctr">
                    <a:solidFill>
                      <a:schemeClr val="accent4">
                        <a:lumMod val="40000"/>
                        <a:lumOff val="60000"/>
                      </a:schemeClr>
                    </a:solidFill>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乙二胺四乙酸（</a:t>
                      </a:r>
                      <a:r>
                        <a:rPr lang="en-US" altLang="zh-CN" sz="2000" kern="1200" dirty="0">
                          <a:solidFill>
                            <a:schemeClr val="dk1"/>
                          </a:solidFill>
                          <a:latin typeface="微软雅黑" panose="020B0503020204020204" pitchFamily="34" charset="-122"/>
                          <a:ea typeface="微软雅黑" panose="020B0503020204020204" pitchFamily="34" charset="-122"/>
                          <a:cs typeface="+mn-cs"/>
                        </a:rPr>
                        <a:t>EDTA</a:t>
                      </a:r>
                      <a:r>
                        <a:rPr lang="zh-CN" altLang="en-US" sz="2000" kern="1200" dirty="0">
                          <a:solidFill>
                            <a:schemeClr val="dk1"/>
                          </a:solidFill>
                          <a:latin typeface="微软雅黑" panose="020B0503020204020204" pitchFamily="34" charset="-122"/>
                          <a:ea typeface="微软雅黑" panose="020B0503020204020204" pitchFamily="34" charset="-122"/>
                          <a:cs typeface="+mn-cs"/>
                        </a:rPr>
                        <a:t>）</a:t>
                      </a:r>
                    </a:p>
                  </a:txBody>
                  <a:tcPr anchor="ctr">
                    <a:solidFill>
                      <a:schemeClr val="accent4">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chemeClr val="dk1"/>
                          </a:solidFill>
                          <a:latin typeface="微软雅黑" panose="020B0503020204020204" pitchFamily="34" charset="-122"/>
                          <a:ea typeface="微软雅黑" panose="020B0503020204020204" pitchFamily="34" charset="-122"/>
                          <a:cs typeface="+mn-cs"/>
                        </a:rPr>
                        <a:t>0.01-0.025</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solidFill>
                      <a:schemeClr val="accent4">
                        <a:lumMod val="40000"/>
                        <a:lumOff val="60000"/>
                      </a:schemeClr>
                    </a:solidFill>
                  </a:tcP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solidFill>
                      <a:schemeClr val="accent4">
                        <a:lumMod val="40000"/>
                        <a:lumOff val="60000"/>
                      </a:schemeClr>
                    </a:solidFill>
                  </a:tcPr>
                </a:tc>
                <a:extLst>
                  <a:ext uri="{0D108BD9-81ED-4DB2-BD59-A6C34878D82A}">
                    <a16:rowId xmlns:a16="http://schemas.microsoft.com/office/drawing/2014/main" val="10010"/>
                  </a:ext>
                </a:extLst>
              </a:tr>
              <a:tr h="370840">
                <a:tc gridSpan="3">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缓冲剂</a:t>
                      </a:r>
                    </a:p>
                  </a:txBody>
                  <a:tcPr anchor="ctr"/>
                </a:tc>
                <a:tc hMerge="1">
                  <a:txBody>
                    <a:bodyPr/>
                    <a:lstStyle/>
                    <a:p>
                      <a:endParaRPr lang="zh-CN" altLang="en-US" dirty="0"/>
                    </a:p>
                  </a:txBody>
                  <a:tcPr/>
                </a:tc>
                <a:tc hMerge="1">
                  <a:txBody>
                    <a:bodyPr/>
                    <a:lstStyle/>
                    <a:p>
                      <a:endParaRPr lang="zh-CN" altLang="en-US" dirty="0"/>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磷酸钾</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chemeClr val="dk1"/>
                          </a:solidFill>
                          <a:latin typeface="微软雅黑" panose="020B0503020204020204" pitchFamily="34" charset="-122"/>
                          <a:ea typeface="微软雅黑" panose="020B0503020204020204" pitchFamily="34" charset="-122"/>
                          <a:cs typeface="+mn-cs"/>
                        </a:rPr>
                        <a:t>0.24-0.45</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11"/>
                  </a:ext>
                </a:extLst>
              </a:tr>
              <a:tr h="370840">
                <a:tc rowSpan="3" gridSpan="3">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反应条件</a:t>
                      </a:r>
                    </a:p>
                  </a:txBody>
                  <a:tcPr anchor="ctr"/>
                </a:tc>
                <a:tc rowSpan="3" hMerge="1">
                  <a:txBody>
                    <a:bodyPr/>
                    <a:lstStyle/>
                    <a:p>
                      <a:endParaRPr lang="zh-CN" altLang="en-US" dirty="0"/>
                    </a:p>
                  </a:txBody>
                  <a:tcPr/>
                </a:tc>
                <a:tc rowSpan="3" hMerge="1">
                  <a:txBody>
                    <a:bodyPr/>
                    <a:lstStyle/>
                    <a:p>
                      <a:endParaRPr lang="zh-CN" altLang="en-US"/>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聚合温度</a:t>
                      </a: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5</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50</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12"/>
                  </a:ext>
                </a:extLst>
              </a:tr>
              <a:tr h="370840">
                <a:tc gridSpan="3" vMerge="1">
                  <a:txBody>
                    <a:bodyPr/>
                    <a:lstStyle/>
                    <a:p>
                      <a:endParaRPr lang="zh-CN" altLang="en-US"/>
                    </a:p>
                  </a:txBody>
                  <a:tcPr/>
                </a:tc>
                <a:tc hMerge="1" vMerge="1">
                  <a:txBody>
                    <a:bodyPr/>
                    <a:lstStyle/>
                    <a:p>
                      <a:endParaRPr lang="zh-CN" altLang="en-US" dirty="0"/>
                    </a:p>
                  </a:txBody>
                  <a:tcPr/>
                </a:tc>
                <a:tc hMerge="1" vMerge="1">
                  <a:txBody>
                    <a:bodyPr/>
                    <a:lstStyle/>
                    <a:p>
                      <a:endParaRPr lang="zh-CN" altLang="en-US" dirty="0"/>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转化率，</a:t>
                      </a:r>
                      <a:r>
                        <a:rPr lang="en-US" altLang="zh-CN" sz="20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60</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72</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13"/>
                  </a:ext>
                </a:extLst>
              </a:tr>
              <a:tr h="370840">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dirty="0"/>
                    </a:p>
                  </a:txBody>
                  <a:tcPr/>
                </a:tc>
                <a:tc>
                  <a:txBody>
                    <a:bodyPr/>
                    <a:lstStyle/>
                    <a:p>
                      <a:pPr algn="ctr"/>
                      <a:r>
                        <a:rPr lang="zh-CN" altLang="en-US" sz="2000" kern="1200" dirty="0">
                          <a:solidFill>
                            <a:schemeClr val="dk1"/>
                          </a:solidFill>
                          <a:latin typeface="微软雅黑" panose="020B0503020204020204" pitchFamily="34" charset="-122"/>
                          <a:ea typeface="微软雅黑" panose="020B0503020204020204" pitchFamily="34" charset="-122"/>
                          <a:cs typeface="+mn-cs"/>
                        </a:rPr>
                        <a:t>聚合时间，</a:t>
                      </a:r>
                      <a:r>
                        <a:rPr lang="en-US" altLang="zh-CN" sz="2000" kern="1200" dirty="0">
                          <a:solidFill>
                            <a:schemeClr val="dk1"/>
                          </a:solidFill>
                          <a:latin typeface="微软雅黑" panose="020B0503020204020204" pitchFamily="34" charset="-122"/>
                          <a:ea typeface="微软雅黑" panose="020B0503020204020204" pitchFamily="34" charset="-122"/>
                          <a:cs typeface="+mn-cs"/>
                        </a:rPr>
                        <a:t>h</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7-10</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2000" kern="1200" dirty="0">
                          <a:solidFill>
                            <a:schemeClr val="dk1"/>
                          </a:solidFill>
                          <a:latin typeface="微软雅黑" panose="020B0503020204020204" pitchFamily="34" charset="-122"/>
                          <a:ea typeface="微软雅黑" panose="020B0503020204020204" pitchFamily="34" charset="-122"/>
                          <a:cs typeface="+mn-cs"/>
                        </a:rPr>
                        <a:t>12</a:t>
                      </a:r>
                      <a:endParaRPr lang="zh-CN" altLang="en-US" sz="20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5523927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9805"/>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配方</a:t>
            </a:r>
          </a:p>
        </p:txBody>
      </p:sp>
      <p:sp>
        <p:nvSpPr>
          <p:cNvPr id="3" name="文本框 2"/>
          <p:cNvSpPr txBox="1"/>
          <p:nvPr/>
        </p:nvSpPr>
        <p:spPr>
          <a:xfrm>
            <a:off x="215516" y="752281"/>
            <a:ext cx="6264696"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雕白粉，雕白块，甲醛合次硫酸氢钠</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53443"/>
            <a:ext cx="7200800" cy="514857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119" y="1247824"/>
            <a:ext cx="2944048" cy="1965152"/>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29282" b="30399"/>
          <a:stretch/>
        </p:blipFill>
        <p:spPr>
          <a:xfrm>
            <a:off x="6129119" y="89310"/>
            <a:ext cx="2857500" cy="1152128"/>
          </a:xfrm>
          <a:prstGeom prst="rect">
            <a:avLst/>
          </a:prstGeom>
        </p:spPr>
      </p:pic>
    </p:spTree>
    <p:extLst>
      <p:ext uri="{BB962C8B-B14F-4D97-AF65-F5344CB8AC3E}">
        <p14:creationId xmlns:p14="http://schemas.microsoft.com/office/powerpoint/2010/main" val="1458874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条件</a:t>
            </a:r>
          </a:p>
        </p:txBody>
      </p:sp>
      <p:sp>
        <p:nvSpPr>
          <p:cNvPr id="9" name="对角圆角矩形 8"/>
          <p:cNvSpPr/>
          <p:nvPr/>
        </p:nvSpPr>
        <p:spPr>
          <a:xfrm>
            <a:off x="629454" y="794758"/>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丁二烯：纯度＞</a:t>
            </a:r>
            <a:r>
              <a:rPr lang="en-US" altLang="zh-CN" sz="2800" dirty="0">
                <a:solidFill>
                  <a:schemeClr val="tx1"/>
                </a:solidFill>
                <a:latin typeface="楷体" panose="02010609060101010101" pitchFamily="49" charset="-122"/>
                <a:ea typeface="楷体" panose="02010609060101010101" pitchFamily="49" charset="-122"/>
              </a:rPr>
              <a:t>99%</a:t>
            </a:r>
            <a:r>
              <a:rPr lang="zh-CN" altLang="en-US" sz="2800" dirty="0">
                <a:solidFill>
                  <a:schemeClr val="tx1"/>
                </a:solidFill>
                <a:latin typeface="楷体" panose="02010609060101010101" pitchFamily="49" charset="-122"/>
                <a:ea typeface="楷体" panose="02010609060101010101" pitchFamily="49" charset="-122"/>
              </a:rPr>
              <a:t>。应严格控制乙酯、丁二烯二聚体、乙烯基乙炔、醛、硫化物等，以防止交联增加丁苯橡胶的门尼粘度</a:t>
            </a:r>
          </a:p>
          <a:p>
            <a:pPr marL="457200" indent="-457200">
              <a:spcBef>
                <a:spcPts val="18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苯乙烯：纯度＞</a:t>
            </a:r>
            <a:r>
              <a:rPr lang="en-US" altLang="zh-CN" sz="2800" dirty="0">
                <a:solidFill>
                  <a:schemeClr val="tx1"/>
                </a:solidFill>
                <a:latin typeface="楷体" panose="02010609060101010101" pitchFamily="49" charset="-122"/>
                <a:ea typeface="楷体" panose="02010609060101010101" pitchFamily="49" charset="-122"/>
              </a:rPr>
              <a:t>99%</a:t>
            </a:r>
            <a:r>
              <a:rPr lang="zh-CN" altLang="en-US" sz="2800" dirty="0">
                <a:solidFill>
                  <a:schemeClr val="tx1"/>
                </a:solidFill>
                <a:latin typeface="楷体" panose="02010609060101010101" pitchFamily="49" charset="-122"/>
                <a:ea typeface="楷体" panose="02010609060101010101" pitchFamily="49" charset="-122"/>
              </a:rPr>
              <a:t>，应严格控制醛、酚、硫化物等</a:t>
            </a:r>
          </a:p>
          <a:p>
            <a:pPr marL="457200" indent="-457200">
              <a:spcBef>
                <a:spcPts val="18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歧化松香酸钾：歧化处理天然松香酸、皂化</a:t>
            </a:r>
          </a:p>
          <a:p>
            <a:pPr marL="457200" indent="-457200">
              <a:spcBef>
                <a:spcPts val="18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雕白粉：二级还原剂，减少</a:t>
            </a:r>
            <a:r>
              <a:rPr lang="en-US" altLang="zh-CN" sz="2800" dirty="0">
                <a:solidFill>
                  <a:schemeClr val="tx1"/>
                </a:solidFill>
                <a:latin typeface="楷体" panose="02010609060101010101" pitchFamily="49" charset="-122"/>
                <a:ea typeface="楷体" panose="02010609060101010101" pitchFamily="49" charset="-122"/>
              </a:rPr>
              <a:t>Fe</a:t>
            </a:r>
            <a:r>
              <a:rPr lang="en-US" altLang="zh-CN" sz="2800" baseline="30000" dirty="0">
                <a:solidFill>
                  <a:schemeClr val="tx1"/>
                </a:solidFill>
                <a:latin typeface="楷体" panose="02010609060101010101" pitchFamily="49" charset="-122"/>
                <a:ea typeface="楷体" panose="02010609060101010101" pitchFamily="49" charset="-122"/>
              </a:rPr>
              <a:t>2+</a:t>
            </a:r>
            <a:r>
              <a:rPr lang="zh-CN" altLang="en-US" sz="2800" dirty="0">
                <a:solidFill>
                  <a:schemeClr val="tx1"/>
                </a:solidFill>
                <a:latin typeface="楷体" panose="02010609060101010101" pitchFamily="49" charset="-122"/>
                <a:ea typeface="楷体" panose="02010609060101010101" pitchFamily="49" charset="-122"/>
              </a:rPr>
              <a:t>的加入量</a:t>
            </a:r>
          </a:p>
          <a:p>
            <a:pPr marL="457200" indent="-457200">
              <a:spcBef>
                <a:spcPts val="18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叔十二烷基硫醇：改善门尼粘度</a:t>
            </a:r>
          </a:p>
        </p:txBody>
      </p:sp>
    </p:spTree>
    <p:extLst>
      <p:ext uri="{BB962C8B-B14F-4D97-AF65-F5344CB8AC3E}">
        <p14:creationId xmlns:p14="http://schemas.microsoft.com/office/powerpoint/2010/main" val="40934281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条件</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引发剂体系：与聚合温度有关。</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低温乳液聚合生产丁苯橡胶采用</a:t>
            </a:r>
            <a:r>
              <a:rPr lang="zh-CN" altLang="en-US" sz="2800" dirty="0">
                <a:solidFill>
                  <a:srgbClr val="FF0000"/>
                </a:solidFill>
                <a:latin typeface="楷体" panose="02010609060101010101" pitchFamily="49" charset="-122"/>
                <a:ea typeface="楷体" panose="02010609060101010101" pitchFamily="49" charset="-122"/>
              </a:rPr>
              <a:t>氧化</a:t>
            </a:r>
            <a:r>
              <a:rPr lang="en-US" altLang="zh-CN" sz="2800" dirty="0">
                <a:solidFill>
                  <a:srgbClr val="FF0000"/>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还原引发体系</a:t>
            </a:r>
            <a:r>
              <a:rPr lang="zh-CN" altLang="en-US" sz="2800" dirty="0">
                <a:solidFill>
                  <a:schemeClr val="tx1"/>
                </a:solidFill>
                <a:latin typeface="楷体" panose="02010609060101010101" pitchFamily="49" charset="-122"/>
                <a:ea typeface="楷体" panose="02010609060101010101" pitchFamily="49" charset="-122"/>
              </a:rPr>
              <a:t>，可以在</a:t>
            </a:r>
            <a:r>
              <a:rPr lang="en-US" altLang="zh-CN" sz="2800" dirty="0">
                <a:solidFill>
                  <a:schemeClr val="tx1"/>
                </a:solidFill>
                <a:latin typeface="楷体" panose="02010609060101010101" pitchFamily="49" charset="-122"/>
                <a:ea typeface="楷体" panose="02010609060101010101" pitchFamily="49" charset="-122"/>
              </a:rPr>
              <a:t>5℃</a:t>
            </a:r>
            <a:r>
              <a:rPr lang="zh-CN" altLang="en-US" sz="2800" dirty="0">
                <a:solidFill>
                  <a:schemeClr val="tx1"/>
                </a:solidFill>
                <a:latin typeface="楷体" panose="02010609060101010101" pitchFamily="49" charset="-122"/>
                <a:ea typeface="楷体" panose="02010609060101010101" pitchFamily="49" charset="-122"/>
              </a:rPr>
              <a:t>或更低温度下（－</a:t>
            </a:r>
            <a:r>
              <a:rPr lang="en-US" altLang="zh-CN" sz="2800" dirty="0">
                <a:solidFill>
                  <a:schemeClr val="tx1"/>
                </a:solidFill>
                <a:latin typeface="楷体" panose="02010609060101010101" pitchFamily="49" charset="-122"/>
                <a:ea typeface="楷体" panose="02010609060101010101" pitchFamily="49" charset="-122"/>
              </a:rPr>
              <a:t>10℃</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18℃</a:t>
            </a:r>
            <a:r>
              <a:rPr lang="zh-CN" altLang="en-US" sz="2800" dirty="0">
                <a:solidFill>
                  <a:schemeClr val="tx1"/>
                </a:solidFill>
                <a:latin typeface="楷体" panose="02010609060101010101" pitchFamily="49" charset="-122"/>
                <a:ea typeface="楷体" panose="02010609060101010101" pitchFamily="49" charset="-122"/>
              </a:rPr>
              <a:t>）进行，同时，链转移少，产物中低聚物和支链少，反式结构可达</a:t>
            </a:r>
            <a:r>
              <a:rPr lang="en-US" altLang="zh-CN" sz="2800" dirty="0">
                <a:solidFill>
                  <a:schemeClr val="tx1"/>
                </a:solidFill>
                <a:latin typeface="楷体" panose="02010609060101010101" pitchFamily="49" charset="-122"/>
                <a:ea typeface="楷体" panose="02010609060101010101" pitchFamily="49" charset="-122"/>
              </a:rPr>
              <a:t>70%</a:t>
            </a:r>
            <a:r>
              <a:rPr lang="zh-CN" altLang="en-US" sz="2800" dirty="0">
                <a:solidFill>
                  <a:schemeClr val="tx1"/>
                </a:solidFill>
                <a:latin typeface="楷体" panose="02010609060101010101" pitchFamily="49" charset="-122"/>
                <a:ea typeface="楷体" panose="02010609060101010101" pitchFamily="49" charset="-122"/>
              </a:rPr>
              <a:t>左右。低温乳液聚合所得到的丁苯橡胶又称为冷丁苯橡胶。</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如果反应温度为</a:t>
            </a:r>
            <a:r>
              <a:rPr lang="en-US" altLang="zh-CN" sz="2800" dirty="0">
                <a:solidFill>
                  <a:schemeClr val="tx1"/>
                </a:solidFill>
                <a:latin typeface="楷体" panose="02010609060101010101" pitchFamily="49" charset="-122"/>
                <a:ea typeface="楷体" panose="02010609060101010101" pitchFamily="49" charset="-122"/>
              </a:rPr>
              <a:t>50℃</a:t>
            </a:r>
            <a:r>
              <a:rPr lang="zh-CN" altLang="en-US" sz="2800" dirty="0">
                <a:solidFill>
                  <a:schemeClr val="tx1"/>
                </a:solidFill>
                <a:latin typeface="楷体" panose="02010609060101010101" pitchFamily="49" charset="-122"/>
                <a:ea typeface="楷体" panose="02010609060101010101" pitchFamily="49" charset="-122"/>
              </a:rPr>
              <a:t>，采用</a:t>
            </a:r>
            <a:r>
              <a:rPr lang="en-US" altLang="zh-CN" sz="2800" dirty="0">
                <a:solidFill>
                  <a:srgbClr val="FF0000"/>
                </a:solidFill>
                <a:latin typeface="楷体" panose="02010609060101010101" pitchFamily="49" charset="-122"/>
                <a:ea typeface="楷体" panose="02010609060101010101" pitchFamily="49" charset="-122"/>
              </a:rPr>
              <a:t>K</a:t>
            </a:r>
            <a:r>
              <a:rPr lang="en-US" altLang="zh-CN" sz="2800" baseline="-25000" dirty="0">
                <a:solidFill>
                  <a:srgbClr val="FF0000"/>
                </a:solidFill>
                <a:latin typeface="楷体" panose="02010609060101010101" pitchFamily="49" charset="-122"/>
                <a:ea typeface="楷体" panose="02010609060101010101" pitchFamily="49" charset="-122"/>
              </a:rPr>
              <a:t>2</a:t>
            </a:r>
            <a:r>
              <a:rPr lang="en-US" altLang="zh-CN" sz="2800" dirty="0">
                <a:solidFill>
                  <a:srgbClr val="FF0000"/>
                </a:solidFill>
                <a:latin typeface="楷体" panose="02010609060101010101" pitchFamily="49" charset="-122"/>
                <a:ea typeface="楷体" panose="02010609060101010101" pitchFamily="49" charset="-122"/>
              </a:rPr>
              <a:t>S</a:t>
            </a:r>
            <a:r>
              <a:rPr lang="en-US" altLang="zh-CN" sz="2800" baseline="-25000" dirty="0">
                <a:solidFill>
                  <a:srgbClr val="FF0000"/>
                </a:solidFill>
                <a:latin typeface="楷体" panose="02010609060101010101" pitchFamily="49" charset="-122"/>
                <a:ea typeface="楷体" panose="02010609060101010101" pitchFamily="49" charset="-122"/>
              </a:rPr>
              <a:t>2</a:t>
            </a:r>
            <a:r>
              <a:rPr lang="en-US" altLang="zh-CN" sz="2800" dirty="0">
                <a:solidFill>
                  <a:srgbClr val="FF0000"/>
                </a:solidFill>
                <a:latin typeface="楷体" panose="02010609060101010101" pitchFamily="49" charset="-122"/>
                <a:ea typeface="楷体" panose="02010609060101010101" pitchFamily="49" charset="-122"/>
              </a:rPr>
              <a:t>O</a:t>
            </a:r>
            <a:r>
              <a:rPr lang="en-US" altLang="zh-CN" sz="2800" baseline="-25000" dirty="0">
                <a:solidFill>
                  <a:srgbClr val="FF0000"/>
                </a:solidFill>
                <a:latin typeface="楷体" panose="02010609060101010101" pitchFamily="49" charset="-122"/>
                <a:ea typeface="楷体" panose="02010609060101010101" pitchFamily="49" charset="-122"/>
              </a:rPr>
              <a:t>8</a:t>
            </a:r>
            <a:r>
              <a:rPr lang="zh-CN" altLang="en-US" sz="2800" dirty="0">
                <a:solidFill>
                  <a:schemeClr val="tx1"/>
                </a:solidFill>
                <a:latin typeface="楷体" panose="02010609060101010101" pitchFamily="49" charset="-122"/>
                <a:ea typeface="楷体" panose="02010609060101010101" pitchFamily="49" charset="-122"/>
              </a:rPr>
              <a:t>为引发剂，反应转化率为</a:t>
            </a:r>
            <a:r>
              <a:rPr lang="en-US" altLang="zh-CN" sz="2800" dirty="0">
                <a:solidFill>
                  <a:schemeClr val="tx1"/>
                </a:solidFill>
                <a:latin typeface="楷体" panose="02010609060101010101" pitchFamily="49" charset="-122"/>
                <a:ea typeface="楷体" panose="02010609060101010101" pitchFamily="49" charset="-122"/>
              </a:rPr>
              <a:t>72%</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75%</a:t>
            </a:r>
            <a:r>
              <a:rPr lang="zh-CN" altLang="en-US" sz="2800" dirty="0">
                <a:solidFill>
                  <a:schemeClr val="tx1"/>
                </a:solidFill>
                <a:latin typeface="楷体" panose="02010609060101010101" pitchFamily="49" charset="-122"/>
                <a:ea typeface="楷体" panose="02010609060101010101" pitchFamily="49" charset="-122"/>
              </a:rPr>
              <a:t>。</a:t>
            </a:r>
          </a:p>
          <a:p>
            <a:pPr indent="457200">
              <a:spcBef>
                <a:spcPts val="600"/>
              </a:spcBef>
              <a:spcAft>
                <a:spcPts val="120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低温下聚合的产物比高温下聚合的产物的性能好。</a:t>
            </a:r>
          </a:p>
        </p:txBody>
      </p:sp>
    </p:spTree>
    <p:extLst>
      <p:ext uri="{BB962C8B-B14F-4D97-AF65-F5344CB8AC3E}">
        <p14:creationId xmlns:p14="http://schemas.microsoft.com/office/powerpoint/2010/main" val="944461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796"/>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条件</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转化率与聚合时间</a:t>
            </a:r>
          </a:p>
          <a:p>
            <a:pPr indent="457200">
              <a:lnSpc>
                <a:spcPct val="150000"/>
              </a:lnSpc>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为了防止高转化下发生的支化、交联反应，一般控制转化率为</a:t>
            </a:r>
            <a:r>
              <a:rPr lang="en-US" altLang="zh-CN" sz="2800" dirty="0">
                <a:solidFill>
                  <a:schemeClr val="tx1"/>
                </a:solidFill>
                <a:latin typeface="楷体" panose="02010609060101010101" pitchFamily="49" charset="-122"/>
                <a:ea typeface="楷体" panose="02010609060101010101" pitchFamily="49" charset="-122"/>
              </a:rPr>
              <a:t>60%</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70%</a:t>
            </a:r>
            <a:r>
              <a:rPr lang="zh-CN" altLang="en-US" sz="2800" dirty="0">
                <a:solidFill>
                  <a:schemeClr val="tx1"/>
                </a:solidFill>
                <a:latin typeface="楷体" panose="02010609060101010101" pitchFamily="49" charset="-122"/>
                <a:ea typeface="楷体" panose="02010609060101010101" pitchFamily="49" charset="-122"/>
              </a:rPr>
              <a:t>，多控制在</a:t>
            </a:r>
            <a:r>
              <a:rPr lang="en-US" altLang="zh-CN" sz="2800" dirty="0">
                <a:solidFill>
                  <a:schemeClr val="tx1"/>
                </a:solidFill>
                <a:latin typeface="楷体" panose="02010609060101010101" pitchFamily="49" charset="-122"/>
                <a:ea typeface="楷体" panose="02010609060101010101" pitchFamily="49" charset="-122"/>
              </a:rPr>
              <a:t>60%</a:t>
            </a:r>
            <a:r>
              <a:rPr lang="zh-CN" altLang="en-US" sz="2800" dirty="0">
                <a:solidFill>
                  <a:schemeClr val="tx1"/>
                </a:solidFill>
                <a:latin typeface="楷体" panose="02010609060101010101" pitchFamily="49" charset="-122"/>
                <a:ea typeface="楷体" panose="02010609060101010101" pitchFamily="49" charset="-122"/>
              </a:rPr>
              <a:t>左右。未反应的单体回收循环使用。</a:t>
            </a:r>
            <a:endParaRPr lang="en-US" altLang="zh-CN" sz="2800" dirty="0">
              <a:solidFill>
                <a:schemeClr val="tx1"/>
              </a:solidFill>
              <a:latin typeface="楷体" panose="02010609060101010101" pitchFamily="49" charset="-122"/>
              <a:ea typeface="楷体" panose="02010609060101010101" pitchFamily="49" charset="-122"/>
            </a:endParaRPr>
          </a:p>
          <a:p>
            <a:pPr indent="457200">
              <a:lnSpc>
                <a:spcPct val="150000"/>
              </a:lnSpc>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反应时间控制在</a:t>
            </a:r>
            <a:r>
              <a:rPr lang="en-US" altLang="zh-CN" sz="2800" dirty="0">
                <a:solidFill>
                  <a:schemeClr val="tx1"/>
                </a:solidFill>
                <a:latin typeface="楷体" panose="02010609060101010101" pitchFamily="49" charset="-122"/>
                <a:ea typeface="楷体" panose="02010609060101010101" pitchFamily="49" charset="-122"/>
              </a:rPr>
              <a:t>7</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12h</a:t>
            </a:r>
            <a:r>
              <a:rPr lang="zh-CN" altLang="en-US" sz="2800" dirty="0">
                <a:solidFill>
                  <a:schemeClr val="tx1"/>
                </a:solidFill>
                <a:latin typeface="楷体" panose="02010609060101010101" pitchFamily="49" charset="-122"/>
                <a:ea typeface="楷体" panose="02010609060101010101" pitchFamily="49" charset="-122"/>
              </a:rPr>
              <a:t>，反应过快会造成传热困难。</a:t>
            </a:r>
          </a:p>
        </p:txBody>
      </p:sp>
    </p:spTree>
    <p:extLst>
      <p:ext uri="{BB962C8B-B14F-4D97-AF65-F5344CB8AC3E}">
        <p14:creationId xmlns:p14="http://schemas.microsoft.com/office/powerpoint/2010/main" val="11896209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56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692696"/>
            <a:ext cx="8603422" cy="6048672"/>
          </a:xfrm>
          <a:prstGeom prst="rect">
            <a:avLst/>
          </a:prstGeom>
        </p:spPr>
      </p:pic>
    </p:spTree>
    <p:extLst>
      <p:ext uri="{BB962C8B-B14F-4D97-AF65-F5344CB8AC3E}">
        <p14:creationId xmlns:p14="http://schemas.microsoft.com/office/powerpoint/2010/main" val="3777739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乳化剂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某些物质能</a:t>
            </a:r>
            <a:r>
              <a:rPr lang="zh-CN" altLang="en-US" sz="2800" dirty="0">
                <a:solidFill>
                  <a:srgbClr val="FF0000"/>
                </a:solidFill>
                <a:latin typeface="楷体" panose="02010609060101010101" pitchFamily="49" charset="-122"/>
                <a:ea typeface="楷体" panose="02010609060101010101" pitchFamily="49" charset="-122"/>
              </a:rPr>
              <a:t>降低水的界面张力</a:t>
            </a:r>
            <a:r>
              <a:rPr lang="zh-CN" altLang="en-US" sz="2800" dirty="0">
                <a:solidFill>
                  <a:schemeClr val="tx1"/>
                </a:solidFill>
                <a:latin typeface="楷体" panose="02010609060101010101" pitchFamily="49" charset="-122"/>
                <a:ea typeface="楷体" panose="02010609060101010101" pitchFamily="49" charset="-122"/>
              </a:rPr>
              <a:t>，对单体有</a:t>
            </a:r>
            <a:r>
              <a:rPr lang="zh-CN" altLang="en-US" sz="2800" dirty="0">
                <a:solidFill>
                  <a:srgbClr val="FF0000"/>
                </a:solidFill>
                <a:latin typeface="楷体" panose="02010609060101010101" pitchFamily="49" charset="-122"/>
                <a:ea typeface="楷体" panose="02010609060101010101" pitchFamily="49" charset="-122"/>
              </a:rPr>
              <a:t>增溶作用</a:t>
            </a:r>
            <a:r>
              <a:rPr lang="zh-CN" altLang="en-US" sz="2800" dirty="0">
                <a:solidFill>
                  <a:schemeClr val="tx1"/>
                </a:solidFill>
                <a:latin typeface="楷体" panose="02010609060101010101" pitchFamily="49" charset="-122"/>
                <a:ea typeface="楷体" panose="02010609060101010101" pitchFamily="49" charset="-122"/>
              </a:rPr>
              <a:t>，对单体液滴有</a:t>
            </a:r>
            <a:r>
              <a:rPr lang="zh-CN" altLang="en-US" sz="2800" dirty="0">
                <a:solidFill>
                  <a:srgbClr val="FF0000"/>
                </a:solidFill>
                <a:latin typeface="楷体" panose="02010609060101010101" pitchFamily="49" charset="-122"/>
                <a:ea typeface="楷体" panose="02010609060101010101" pitchFamily="49" charset="-122"/>
              </a:rPr>
              <a:t>保护作用</a:t>
            </a:r>
            <a:r>
              <a:rPr lang="zh-CN" altLang="en-US" sz="2800" dirty="0">
                <a:solidFill>
                  <a:schemeClr val="tx1"/>
                </a:solidFill>
                <a:latin typeface="楷体" panose="02010609060101010101" pitchFamily="49" charset="-122"/>
                <a:ea typeface="楷体" panose="02010609060101010101" pitchFamily="49" charset="-122"/>
              </a:rPr>
              <a:t>，能使单体和水组成的分散体系成为</a:t>
            </a:r>
            <a:r>
              <a:rPr lang="zh-CN" altLang="en-US" sz="2800" dirty="0">
                <a:solidFill>
                  <a:srgbClr val="FF0000"/>
                </a:solidFill>
                <a:latin typeface="楷体" panose="02010609060101010101" pitchFamily="49" charset="-122"/>
                <a:ea typeface="楷体" panose="02010609060101010101" pitchFamily="49" charset="-122"/>
              </a:rPr>
              <a:t>稳定</a:t>
            </a:r>
            <a:r>
              <a:rPr lang="zh-CN" altLang="en-US" sz="2800" dirty="0">
                <a:solidFill>
                  <a:schemeClr val="tx1"/>
                </a:solidFill>
                <a:latin typeface="楷体" panose="02010609060101010101" pitchFamily="49" charset="-122"/>
                <a:ea typeface="楷体" panose="02010609060101010101" pitchFamily="49" charset="-122"/>
              </a:rPr>
              <a:t>的难以分层的乳液，这种作用称为乳化作用。具有乳化作用的物质称为乳化剂。</a:t>
            </a:r>
          </a:p>
        </p:txBody>
      </p:sp>
      <p:sp>
        <p:nvSpPr>
          <p:cNvPr id="2" name="矩形 1"/>
          <p:cNvSpPr/>
          <p:nvPr/>
        </p:nvSpPr>
        <p:spPr>
          <a:xfrm>
            <a:off x="1406660" y="4373524"/>
            <a:ext cx="1261884"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乳化剂</a:t>
            </a:r>
          </a:p>
        </p:txBody>
      </p:sp>
      <p:sp>
        <p:nvSpPr>
          <p:cNvPr id="3" name="左大括号 2"/>
          <p:cNvSpPr/>
          <p:nvPr/>
        </p:nvSpPr>
        <p:spPr>
          <a:xfrm>
            <a:off x="2668544" y="3717032"/>
            <a:ext cx="576064" cy="2232248"/>
          </a:xfrm>
          <a:prstGeom prst="leftBrace">
            <a:avLst>
              <a:gd name="adj1" fmla="val 4175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流程图: 可选过程 3"/>
          <p:cNvSpPr/>
          <p:nvPr/>
        </p:nvSpPr>
        <p:spPr>
          <a:xfrm>
            <a:off x="3321372" y="3429000"/>
            <a:ext cx="4274964" cy="57606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阴离子乳化剂</a:t>
            </a:r>
          </a:p>
        </p:txBody>
      </p:sp>
      <p:sp>
        <p:nvSpPr>
          <p:cNvPr id="11" name="流程图: 可选过程 10"/>
          <p:cNvSpPr/>
          <p:nvPr/>
        </p:nvSpPr>
        <p:spPr>
          <a:xfrm>
            <a:off x="3321372" y="4144212"/>
            <a:ext cx="4274964" cy="57606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阳离子乳化剂</a:t>
            </a:r>
          </a:p>
        </p:txBody>
      </p:sp>
      <p:sp>
        <p:nvSpPr>
          <p:cNvPr id="12" name="流程图: 可选过程 11"/>
          <p:cNvSpPr/>
          <p:nvPr/>
        </p:nvSpPr>
        <p:spPr>
          <a:xfrm>
            <a:off x="3321372" y="4859424"/>
            <a:ext cx="4274964" cy="57606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非离子乳化剂</a:t>
            </a:r>
          </a:p>
        </p:txBody>
      </p:sp>
      <p:sp>
        <p:nvSpPr>
          <p:cNvPr id="13" name="流程图: 可选过程 12"/>
          <p:cNvSpPr/>
          <p:nvPr/>
        </p:nvSpPr>
        <p:spPr>
          <a:xfrm>
            <a:off x="3321372" y="5574637"/>
            <a:ext cx="4274964" cy="57606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a:latin typeface="微软雅黑" panose="020B0503020204020204" pitchFamily="34" charset="-122"/>
                <a:ea typeface="微软雅黑" panose="020B0503020204020204" pitchFamily="34" charset="-122"/>
              </a:rPr>
              <a:t>两性乳化剂（氨基酸盐）</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5673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425590" y="-3566"/>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144917"/>
            <a:ext cx="3096344" cy="6534949"/>
          </a:xfrm>
          <a:prstGeom prst="rect">
            <a:avLst/>
          </a:prstGeom>
        </p:spPr>
      </p:pic>
      <p:sp>
        <p:nvSpPr>
          <p:cNvPr id="4" name="圆角矩形标注 3"/>
          <p:cNvSpPr/>
          <p:nvPr/>
        </p:nvSpPr>
        <p:spPr>
          <a:xfrm>
            <a:off x="4139952" y="1484784"/>
            <a:ext cx="4248472" cy="2448272"/>
          </a:xfrm>
          <a:prstGeom prst="wedgeRoundRect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3200" dirty="0">
                <a:latin typeface="华文隶书" panose="02010800040101010101" pitchFamily="2" charset="-122"/>
                <a:ea typeface="华文隶书" panose="02010800040101010101" pitchFamily="2" charset="-122"/>
              </a:rPr>
              <a:t>为什么氧化剂是最后加，而且是直接加入到釜里，而不是混合管线中？</a:t>
            </a:r>
          </a:p>
        </p:txBody>
      </p:sp>
    </p:spTree>
    <p:extLst>
      <p:ext uri="{BB962C8B-B14F-4D97-AF65-F5344CB8AC3E}">
        <p14:creationId xmlns:p14="http://schemas.microsoft.com/office/powerpoint/2010/main" val="520203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425590" y="-3566"/>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sp>
        <p:nvSpPr>
          <p:cNvPr id="4" name="圆角矩形标注 3"/>
          <p:cNvSpPr/>
          <p:nvPr/>
        </p:nvSpPr>
        <p:spPr>
          <a:xfrm>
            <a:off x="4895528" y="2204864"/>
            <a:ext cx="4248472" cy="2448272"/>
          </a:xfrm>
          <a:prstGeom prst="wedgeRoundRect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3200" dirty="0">
                <a:latin typeface="华文隶书" panose="02010800040101010101" pitchFamily="2" charset="-122"/>
                <a:ea typeface="华文隶书" panose="02010800040101010101" pitchFamily="2" charset="-122"/>
              </a:rPr>
              <a:t>为什么串联多个聚合釜？</a:t>
            </a:r>
          </a:p>
        </p:txBody>
      </p:sp>
      <p:pic>
        <p:nvPicPr>
          <p:cNvPr id="9" name="图片 8">
            <a:extLst>
              <a:ext uri="{FF2B5EF4-FFF2-40B4-BE49-F238E27FC236}">
                <a16:creationId xmlns:a16="http://schemas.microsoft.com/office/drawing/2014/main" id="{14BB94FF-D4D2-4650-9AA9-D056853BF3D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598" t="27381" r="45597" b="27381"/>
          <a:stretch/>
        </p:blipFill>
        <p:spPr>
          <a:xfrm>
            <a:off x="230705" y="1124744"/>
            <a:ext cx="4608512" cy="4608512"/>
          </a:xfrm>
          <a:prstGeom prst="rect">
            <a:avLst/>
          </a:prstGeom>
        </p:spPr>
      </p:pic>
    </p:spTree>
    <p:extLst>
      <p:ext uri="{BB962C8B-B14F-4D97-AF65-F5344CB8AC3E}">
        <p14:creationId xmlns:p14="http://schemas.microsoft.com/office/powerpoint/2010/main" val="423238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414239"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sp>
        <p:nvSpPr>
          <p:cNvPr id="4" name="圆角矩形标注 3"/>
          <p:cNvSpPr/>
          <p:nvPr/>
        </p:nvSpPr>
        <p:spPr>
          <a:xfrm>
            <a:off x="4139952" y="1484784"/>
            <a:ext cx="4248472" cy="1728192"/>
          </a:xfrm>
          <a:prstGeom prst="wedgeRoundRectCallou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3200" dirty="0">
                <a:latin typeface="华文隶书" panose="02010800040101010101" pitchFamily="2" charset="-122"/>
                <a:ea typeface="华文隶书" panose="02010800040101010101" pitchFamily="2" charset="-122"/>
              </a:rPr>
              <a:t>1.</a:t>
            </a:r>
            <a:r>
              <a:rPr lang="zh-CN" altLang="en-US" sz="3200" dirty="0">
                <a:latin typeface="华文隶书" panose="02010800040101010101" pitchFamily="2" charset="-122"/>
                <a:ea typeface="华文隶书" panose="02010800040101010101" pitchFamily="2" charset="-122"/>
              </a:rPr>
              <a:t>回收的是什么单体</a:t>
            </a:r>
            <a:endParaRPr lang="en-US" altLang="zh-CN" sz="3200" dirty="0">
              <a:latin typeface="华文隶书" panose="02010800040101010101" pitchFamily="2" charset="-122"/>
              <a:ea typeface="华文隶书" panose="02010800040101010101" pitchFamily="2" charset="-122"/>
            </a:endParaRPr>
          </a:p>
          <a:p>
            <a:r>
              <a:rPr lang="en-US" altLang="zh-CN" sz="3200" dirty="0">
                <a:latin typeface="华文隶书" panose="02010800040101010101" pitchFamily="2" charset="-122"/>
                <a:ea typeface="华文隶书" panose="02010800040101010101" pitchFamily="2" charset="-122"/>
              </a:rPr>
              <a:t>2.</a:t>
            </a:r>
            <a:r>
              <a:rPr lang="zh-CN" altLang="en-US" sz="3200" dirty="0">
                <a:latin typeface="华文隶书" panose="02010800040101010101" pitchFamily="2" charset="-122"/>
                <a:ea typeface="华文隶书" panose="02010800040101010101" pitchFamily="2" charset="-122"/>
              </a:rPr>
              <a:t>是怎么进行回收的？</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188640"/>
            <a:ext cx="3240360" cy="6372318"/>
          </a:xfrm>
          <a:prstGeom prst="rect">
            <a:avLst/>
          </a:prstGeom>
        </p:spPr>
      </p:pic>
    </p:spTree>
    <p:extLst>
      <p:ext uri="{BB962C8B-B14F-4D97-AF65-F5344CB8AC3E}">
        <p14:creationId xmlns:p14="http://schemas.microsoft.com/office/powerpoint/2010/main" val="1092120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421362"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sp>
        <p:nvSpPr>
          <p:cNvPr id="4" name="圆角矩形标注 3"/>
          <p:cNvSpPr/>
          <p:nvPr/>
        </p:nvSpPr>
        <p:spPr>
          <a:xfrm>
            <a:off x="4139952" y="1484784"/>
            <a:ext cx="4248472" cy="1728192"/>
          </a:xfrm>
          <a:prstGeom prst="wedgeRoundRectCallou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3200" dirty="0">
                <a:latin typeface="华文隶书" panose="02010800040101010101" pitchFamily="2" charset="-122"/>
                <a:ea typeface="华文隶书" panose="02010800040101010101" pitchFamily="2" charset="-122"/>
              </a:rPr>
              <a:t>1.</a:t>
            </a:r>
            <a:r>
              <a:rPr lang="zh-CN" altLang="en-US" sz="3200" dirty="0">
                <a:latin typeface="华文隶书" panose="02010800040101010101" pitchFamily="2" charset="-122"/>
                <a:ea typeface="华文隶书" panose="02010800040101010101" pitchFamily="2" charset="-122"/>
              </a:rPr>
              <a:t>回收的是什么单体</a:t>
            </a:r>
            <a:endParaRPr lang="en-US" altLang="zh-CN" sz="3200" dirty="0">
              <a:latin typeface="华文隶书" panose="02010800040101010101" pitchFamily="2" charset="-122"/>
              <a:ea typeface="华文隶书" panose="02010800040101010101" pitchFamily="2" charset="-122"/>
            </a:endParaRPr>
          </a:p>
          <a:p>
            <a:r>
              <a:rPr lang="en-US" altLang="zh-CN" sz="3200" dirty="0">
                <a:latin typeface="华文隶书" panose="02010800040101010101" pitchFamily="2" charset="-122"/>
                <a:ea typeface="华文隶书" panose="02010800040101010101" pitchFamily="2" charset="-122"/>
              </a:rPr>
              <a:t>2.</a:t>
            </a:r>
            <a:r>
              <a:rPr lang="zh-CN" altLang="en-US" sz="3200" dirty="0">
                <a:latin typeface="华文隶书" panose="02010800040101010101" pitchFamily="2" charset="-122"/>
                <a:ea typeface="华文隶书" panose="02010800040101010101" pitchFamily="2" charset="-122"/>
              </a:rPr>
              <a:t>是怎么进行回收的？</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16632"/>
            <a:ext cx="2736304" cy="6669372"/>
          </a:xfrm>
          <a:prstGeom prst="rect">
            <a:avLst/>
          </a:prstGeom>
        </p:spPr>
      </p:pic>
    </p:spTree>
    <p:extLst>
      <p:ext uri="{BB962C8B-B14F-4D97-AF65-F5344CB8AC3E}">
        <p14:creationId xmlns:p14="http://schemas.microsoft.com/office/powerpoint/2010/main" val="18059314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423031"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sp>
        <p:nvSpPr>
          <p:cNvPr id="4" name="圆角矩形标注 3"/>
          <p:cNvSpPr/>
          <p:nvPr/>
        </p:nvSpPr>
        <p:spPr>
          <a:xfrm>
            <a:off x="4139952" y="1484784"/>
            <a:ext cx="4248472" cy="1728192"/>
          </a:xfrm>
          <a:prstGeom prst="wedgeRoundRectCallou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3200" dirty="0">
                <a:latin typeface="Times New Roman" panose="02020603050405020304" pitchFamily="18" charset="0"/>
                <a:ea typeface="华文隶书" panose="02010800040101010101" pitchFamily="2" charset="-122"/>
                <a:cs typeface="Times New Roman" panose="02020603050405020304" pitchFamily="18" charset="0"/>
              </a:rPr>
              <a:t>1.</a:t>
            </a:r>
            <a:r>
              <a:rPr lang="zh-CN" altLang="en-US" sz="3200" dirty="0">
                <a:latin typeface="Times New Roman" panose="02020603050405020304" pitchFamily="18" charset="0"/>
                <a:ea typeface="华文隶书" panose="02010800040101010101" pitchFamily="2" charset="-122"/>
                <a:cs typeface="Times New Roman" panose="02020603050405020304" pitchFamily="18" charset="0"/>
              </a:rPr>
              <a:t>加</a:t>
            </a:r>
            <a:r>
              <a:rPr lang="en-US" altLang="zh-CN" sz="3200" dirty="0" err="1">
                <a:latin typeface="Times New Roman" panose="02020603050405020304" pitchFamily="18" charset="0"/>
                <a:ea typeface="华文隶书" panose="02010800040101010101" pitchFamily="2" charset="-122"/>
                <a:cs typeface="Times New Roman" panose="02020603050405020304" pitchFamily="18" charset="0"/>
              </a:rPr>
              <a:t>NaCl</a:t>
            </a:r>
            <a:r>
              <a:rPr lang="zh-CN" altLang="en-US" sz="3200" dirty="0">
                <a:latin typeface="Times New Roman" panose="02020603050405020304" pitchFamily="18" charset="0"/>
                <a:ea typeface="华文隶书" panose="02010800040101010101" pitchFamily="2" charset="-122"/>
                <a:cs typeface="Times New Roman" panose="02020603050405020304" pitchFamily="18" charset="0"/>
              </a:rPr>
              <a:t>作用？</a:t>
            </a:r>
            <a:endParaRPr lang="en-US" altLang="zh-CN" sz="3200" dirty="0">
              <a:latin typeface="Times New Roman" panose="02020603050405020304" pitchFamily="18" charset="0"/>
              <a:ea typeface="华文隶书" panose="02010800040101010101" pitchFamily="2" charset="-122"/>
              <a:cs typeface="Times New Roman" panose="02020603050405020304" pitchFamily="18" charset="0"/>
            </a:endParaRPr>
          </a:p>
          <a:p>
            <a:r>
              <a:rPr lang="en-US" altLang="zh-CN" sz="3200" dirty="0">
                <a:latin typeface="Times New Roman" panose="02020603050405020304" pitchFamily="18" charset="0"/>
                <a:ea typeface="华文隶书" panose="02010800040101010101" pitchFamily="2" charset="-122"/>
                <a:cs typeface="Times New Roman" panose="02020603050405020304" pitchFamily="18" charset="0"/>
              </a:rPr>
              <a:t>2.</a:t>
            </a:r>
            <a:r>
              <a:rPr lang="zh-CN" altLang="en-US" sz="3200" dirty="0">
                <a:latin typeface="Times New Roman" panose="02020603050405020304" pitchFamily="18" charset="0"/>
                <a:ea typeface="华文隶书" panose="02010800040101010101" pitchFamily="2" charset="-122"/>
                <a:cs typeface="Times New Roman" panose="02020603050405020304" pitchFamily="18" charset="0"/>
              </a:rPr>
              <a:t>加硫酸作用？</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23851"/>
            <a:ext cx="3384376" cy="6664273"/>
          </a:xfrm>
          <a:prstGeom prst="rect">
            <a:avLst/>
          </a:prstGeom>
        </p:spPr>
      </p:pic>
    </p:spTree>
    <p:extLst>
      <p:ext uri="{BB962C8B-B14F-4D97-AF65-F5344CB8AC3E}">
        <p14:creationId xmlns:p14="http://schemas.microsoft.com/office/powerpoint/2010/main" val="36994939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graphicFrame>
        <p:nvGraphicFramePr>
          <p:cNvPr id="9" name="Object 2"/>
          <p:cNvGraphicFramePr>
            <a:graphicFrameLocks noChangeAspect="1"/>
          </p:cNvGraphicFramePr>
          <p:nvPr>
            <p:extLst>
              <p:ext uri="{D42A27DB-BD31-4B8C-83A1-F6EECF244321}">
                <p14:modId xmlns:p14="http://schemas.microsoft.com/office/powerpoint/2010/main" val="2021996086"/>
              </p:ext>
            </p:extLst>
          </p:nvPr>
        </p:nvGraphicFramePr>
        <p:xfrm>
          <a:off x="251519" y="836712"/>
          <a:ext cx="8868745" cy="5544616"/>
        </p:xfrm>
        <a:graphic>
          <a:graphicData uri="http://schemas.openxmlformats.org/presentationml/2006/ole">
            <mc:AlternateContent xmlns:mc="http://schemas.openxmlformats.org/markup-compatibility/2006">
              <mc:Choice xmlns:v="urn:schemas-microsoft-com:vml" Requires="v">
                <p:oleObj spid="_x0000_s10556" name="位图图像" r:id="rId3" imgW="9142857" imgH="5714286" progId="Paint.Picture">
                  <p:embed/>
                </p:oleObj>
              </mc:Choice>
              <mc:Fallback>
                <p:oleObj name="位图图像" r:id="rId3" imgW="9142857" imgH="571428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19" y="836712"/>
                        <a:ext cx="8868745" cy="5544616"/>
                      </a:xfrm>
                      <a:prstGeom prst="rect">
                        <a:avLst/>
                      </a:prstGeom>
                      <a:noFill/>
                      <a:ln>
                        <a:noFill/>
                      </a:ln>
                      <a:effectLst/>
                    </p:spPr>
                  </p:pic>
                </p:oleObj>
              </mc:Fallback>
            </mc:AlternateContent>
          </a:graphicData>
        </a:graphic>
      </p:graphicFrame>
      <p:graphicFrame>
        <p:nvGraphicFramePr>
          <p:cNvPr id="10" name="Object 3">
            <a:hlinkClick r:id="" action="ppaction://ole?verb=0"/>
          </p:cNvPr>
          <p:cNvGraphicFramePr>
            <a:graphicFrameLocks noChangeAspect="1"/>
          </p:cNvGraphicFramePr>
          <p:nvPr>
            <p:extLst>
              <p:ext uri="{D42A27DB-BD31-4B8C-83A1-F6EECF244321}">
                <p14:modId xmlns:p14="http://schemas.microsoft.com/office/powerpoint/2010/main" val="2185054065"/>
              </p:ext>
            </p:extLst>
          </p:nvPr>
        </p:nvGraphicFramePr>
        <p:xfrm>
          <a:off x="5724128" y="329936"/>
          <a:ext cx="2482850" cy="1027112"/>
        </p:xfrm>
        <a:graphic>
          <a:graphicData uri="http://schemas.openxmlformats.org/presentationml/2006/ole">
            <mc:AlternateContent xmlns:mc="http://schemas.openxmlformats.org/markup-compatibility/2006">
              <mc:Choice xmlns:v="urn:schemas-microsoft-com:vml" Requires="v">
                <p:oleObj spid="_x0000_s10557" name="包装程序外壳对象" showAsIcon="1" r:id="rId5" imgW="1318680" imgH="546840" progId="Package">
                  <p:embed/>
                </p:oleObj>
              </mc:Choice>
              <mc:Fallback>
                <p:oleObj name="包装程序外壳对象" showAsIcon="1" r:id="rId5" imgW="1318680" imgH="546840" progId="Package">
                  <p:embed/>
                  <p:pic>
                    <p:nvPicPr>
                      <p:cNvPr id="0" name=""/>
                      <p:cNvPicPr>
                        <a:picLocks noChangeAspect="1" noChangeArrowheads="1"/>
                      </p:cNvPicPr>
                      <p:nvPr/>
                    </p:nvPicPr>
                    <p:blipFill>
                      <a:blip r:embed="rId6"/>
                      <a:srcRect/>
                      <a:stretch>
                        <a:fillRect/>
                      </a:stretch>
                    </p:blipFill>
                    <p:spPr bwMode="auto">
                      <a:xfrm>
                        <a:off x="5724128" y="329936"/>
                        <a:ext cx="2482850"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705458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76672"/>
            <a:ext cx="8064896" cy="604867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用计量泵将规定数量的相对分子质量调节剂叔十烷基硫醇与苯乙烯在管路中混合溶解，再在管路中与处理好的丁二烯混合。然后与乳化剂混合液（乳化剂、去离子水、脱氧剂等）等在管路中混合后进入冷却器，冷却至</a:t>
            </a:r>
            <a:r>
              <a:rPr lang="en-US" altLang="zh-CN" sz="2400" dirty="0">
                <a:solidFill>
                  <a:schemeClr val="tx1"/>
                </a:solidFill>
                <a:latin typeface="楷体" panose="02010609060101010101" pitchFamily="49" charset="-122"/>
                <a:ea typeface="楷体" panose="02010609060101010101" pitchFamily="49" charset="-122"/>
              </a:rPr>
              <a:t>10℃</a:t>
            </a:r>
            <a:r>
              <a:rPr lang="zh-CN" altLang="en-US" sz="2400" dirty="0">
                <a:solidFill>
                  <a:schemeClr val="tx1"/>
                </a:solidFill>
                <a:latin typeface="楷体" panose="02010609060101010101" pitchFamily="49" charset="-122"/>
                <a:ea typeface="楷体" panose="02010609060101010101" pitchFamily="49" charset="-122"/>
              </a:rPr>
              <a:t>。在与活化剂溶液（还原剂、螯合剂等）混合，从第一个釜的底部进入聚合系统，氧化剂直接从第一个釜的底部直接进入。聚合系统由</a:t>
            </a:r>
            <a:r>
              <a:rPr lang="en-US" altLang="zh-CN" sz="2400" dirty="0">
                <a:solidFill>
                  <a:schemeClr val="tx1"/>
                </a:solidFill>
                <a:latin typeface="楷体" panose="02010609060101010101" pitchFamily="49" charset="-122"/>
                <a:ea typeface="楷体" panose="02010609060101010101" pitchFamily="49" charset="-122"/>
              </a:rPr>
              <a:t>8</a:t>
            </a:r>
            <a:r>
              <a:rPr lang="zh-CN" altLang="en-US" sz="2400" dirty="0">
                <a:solidFill>
                  <a:schemeClr val="tx1"/>
                </a:solidFill>
                <a:latin typeface="楷体" panose="02010609060101010101" pitchFamily="49" charset="-122"/>
                <a:ea typeface="楷体" panose="02010609060101010101" pitchFamily="49" charset="-122"/>
              </a:rPr>
              <a:t>～</a:t>
            </a:r>
            <a:r>
              <a:rPr lang="en-US" altLang="zh-CN" sz="2400" dirty="0">
                <a:solidFill>
                  <a:schemeClr val="tx1"/>
                </a:solidFill>
                <a:latin typeface="楷体" panose="02010609060101010101" pitchFamily="49" charset="-122"/>
                <a:ea typeface="楷体" panose="02010609060101010101" pitchFamily="49" charset="-122"/>
              </a:rPr>
              <a:t>12</a:t>
            </a:r>
            <a:r>
              <a:rPr lang="zh-CN" altLang="en-US" sz="2400" dirty="0">
                <a:solidFill>
                  <a:schemeClr val="tx1"/>
                </a:solidFill>
                <a:latin typeface="楷体" panose="02010609060101010101" pitchFamily="49" charset="-122"/>
                <a:ea typeface="楷体" panose="02010609060101010101" pitchFamily="49" charset="-122"/>
              </a:rPr>
              <a:t>台聚合釜组成，采用串联操作方式。当聚合当到规定转化率后，在终止釜前加入终止剂终止反应。聚合反应的终点主要根据门尼粘度和单体转化率来控制，转化率是根据取样测定固体含量来计算，门尼粘度是根据产品指标要求实际取样测定来确定。虽然生产中转化率控制在</a:t>
            </a:r>
            <a:r>
              <a:rPr lang="en-US" altLang="zh-CN" sz="2400" dirty="0">
                <a:solidFill>
                  <a:schemeClr val="tx1"/>
                </a:solidFill>
                <a:latin typeface="楷体" panose="02010609060101010101" pitchFamily="49" charset="-122"/>
                <a:ea typeface="楷体" panose="02010609060101010101" pitchFamily="49" charset="-122"/>
              </a:rPr>
              <a:t>60%</a:t>
            </a:r>
            <a:r>
              <a:rPr lang="zh-CN" altLang="en-US" sz="2400" dirty="0">
                <a:solidFill>
                  <a:schemeClr val="tx1"/>
                </a:solidFill>
                <a:latin typeface="楷体" panose="02010609060101010101" pitchFamily="49" charset="-122"/>
                <a:ea typeface="楷体" panose="02010609060101010101" pitchFamily="49" charset="-122"/>
              </a:rPr>
              <a:t>左右，但当所测定的门尼粘度达到规定指标要求，而转化率未达到要求时，也就加终止齐终止反应，以确保产物门尼合格。</a:t>
            </a:r>
          </a:p>
        </p:txBody>
      </p:sp>
    </p:spTree>
    <p:extLst>
      <p:ext uri="{BB962C8B-B14F-4D97-AF65-F5344CB8AC3E}">
        <p14:creationId xmlns:p14="http://schemas.microsoft.com/office/powerpoint/2010/main" val="4097315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04664"/>
            <a:ext cx="8064896" cy="612068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从终止釜流出的终止后的胶液进入缓冲罐。然后经过两个不同真空度的闪蒸器回收未反应的丁二烯。第一个闪蒸器的操作条件是</a:t>
            </a:r>
            <a:r>
              <a:rPr lang="en-US" altLang="zh-CN" sz="2400" dirty="0">
                <a:solidFill>
                  <a:schemeClr val="tx1"/>
                </a:solidFill>
                <a:latin typeface="楷体" panose="02010609060101010101" pitchFamily="49" charset="-122"/>
                <a:ea typeface="楷体" panose="02010609060101010101" pitchFamily="49" charset="-122"/>
              </a:rPr>
              <a:t>22</a:t>
            </a:r>
            <a:r>
              <a:rPr lang="zh-CN" altLang="en-US" sz="2400" dirty="0">
                <a:solidFill>
                  <a:schemeClr val="tx1"/>
                </a:solidFill>
                <a:latin typeface="楷体" panose="02010609060101010101" pitchFamily="49" charset="-122"/>
                <a:ea typeface="楷体" panose="02010609060101010101" pitchFamily="49" charset="-122"/>
              </a:rPr>
              <a:t>～</a:t>
            </a:r>
            <a:r>
              <a:rPr lang="en-US" altLang="zh-CN" sz="2400" dirty="0">
                <a:solidFill>
                  <a:schemeClr val="tx1"/>
                </a:solidFill>
                <a:latin typeface="楷体" panose="02010609060101010101" pitchFamily="49" charset="-122"/>
                <a:ea typeface="楷体" panose="02010609060101010101" pitchFamily="49" charset="-122"/>
              </a:rPr>
              <a:t>28℃</a:t>
            </a:r>
            <a:r>
              <a:rPr lang="zh-CN" altLang="en-US" sz="2400" dirty="0">
                <a:solidFill>
                  <a:schemeClr val="tx1"/>
                </a:solidFill>
                <a:latin typeface="楷体" panose="02010609060101010101" pitchFamily="49" charset="-122"/>
                <a:ea typeface="楷体" panose="02010609060101010101" pitchFamily="49" charset="-122"/>
              </a:rPr>
              <a:t>，压力</a:t>
            </a:r>
            <a:r>
              <a:rPr lang="en-US" altLang="zh-CN" sz="2400" dirty="0">
                <a:solidFill>
                  <a:schemeClr val="tx1"/>
                </a:solidFill>
                <a:latin typeface="楷体" panose="02010609060101010101" pitchFamily="49" charset="-122"/>
                <a:ea typeface="楷体" panose="02010609060101010101" pitchFamily="49" charset="-122"/>
              </a:rPr>
              <a:t>0.04MPa</a:t>
            </a:r>
            <a:r>
              <a:rPr lang="zh-CN" altLang="en-US" sz="2400" dirty="0">
                <a:solidFill>
                  <a:schemeClr val="tx1"/>
                </a:solidFill>
                <a:latin typeface="楷体" panose="02010609060101010101" pitchFamily="49" charset="-122"/>
                <a:ea typeface="楷体" panose="02010609060101010101" pitchFamily="49" charset="-122"/>
              </a:rPr>
              <a:t>，在第一个闪蒸器中蒸出大部分丁二烯；再在第二个闪蒸器中（温度</a:t>
            </a:r>
            <a:r>
              <a:rPr lang="en-US" altLang="zh-CN" sz="2400" dirty="0">
                <a:solidFill>
                  <a:schemeClr val="tx1"/>
                </a:solidFill>
                <a:latin typeface="楷体" panose="02010609060101010101" pitchFamily="49" charset="-122"/>
                <a:ea typeface="楷体" panose="02010609060101010101" pitchFamily="49" charset="-122"/>
              </a:rPr>
              <a:t>27℃</a:t>
            </a:r>
            <a:r>
              <a:rPr lang="zh-CN" altLang="en-US" sz="2400" dirty="0">
                <a:solidFill>
                  <a:schemeClr val="tx1"/>
                </a:solidFill>
                <a:latin typeface="楷体" panose="02010609060101010101" pitchFamily="49" charset="-122"/>
                <a:ea typeface="楷体" panose="02010609060101010101" pitchFamily="49" charset="-122"/>
              </a:rPr>
              <a:t>，压力</a:t>
            </a:r>
            <a:r>
              <a:rPr lang="en-US" altLang="zh-CN" sz="2400" dirty="0">
                <a:solidFill>
                  <a:schemeClr val="tx1"/>
                </a:solidFill>
                <a:latin typeface="楷体" panose="02010609060101010101" pitchFamily="49" charset="-122"/>
                <a:ea typeface="楷体" panose="02010609060101010101" pitchFamily="49" charset="-122"/>
              </a:rPr>
              <a:t>0.03MPa</a:t>
            </a:r>
            <a:r>
              <a:rPr lang="zh-CN" altLang="en-US" sz="2400" dirty="0">
                <a:solidFill>
                  <a:schemeClr val="tx1"/>
                </a:solidFill>
                <a:latin typeface="楷体" panose="02010609060101010101" pitchFamily="49" charset="-122"/>
                <a:ea typeface="楷体" panose="02010609060101010101" pitchFamily="49" charset="-122"/>
              </a:rPr>
              <a:t>）蒸出残存的丁二烯。回收的丁二烯经压缩液化，再冷凝除去惰性气体后循环使用。脱除丁二烯的乳胶进入苯乙烯汽提塔（高约</a:t>
            </a:r>
            <a:r>
              <a:rPr lang="en-US" altLang="zh-CN" sz="2400" dirty="0">
                <a:solidFill>
                  <a:schemeClr val="tx1"/>
                </a:solidFill>
                <a:latin typeface="楷体" panose="02010609060101010101" pitchFamily="49" charset="-122"/>
                <a:ea typeface="楷体" panose="02010609060101010101" pitchFamily="49" charset="-122"/>
              </a:rPr>
              <a:t>10m</a:t>
            </a:r>
            <a:r>
              <a:rPr lang="zh-CN" altLang="en-US" sz="2400" dirty="0">
                <a:solidFill>
                  <a:schemeClr val="tx1"/>
                </a:solidFill>
                <a:latin typeface="楷体" panose="02010609060101010101" pitchFamily="49" charset="-122"/>
                <a:ea typeface="楷体" panose="02010609060101010101" pitchFamily="49" charset="-122"/>
              </a:rPr>
              <a:t>，内有十余块塔盘）上部，塔底用</a:t>
            </a:r>
            <a:r>
              <a:rPr lang="en-US" altLang="zh-CN" sz="2400" dirty="0">
                <a:solidFill>
                  <a:schemeClr val="tx1"/>
                </a:solidFill>
                <a:latin typeface="楷体" panose="02010609060101010101" pitchFamily="49" charset="-122"/>
                <a:ea typeface="楷体" panose="02010609060101010101" pitchFamily="49" charset="-122"/>
              </a:rPr>
              <a:t>0.1MPa</a:t>
            </a:r>
            <a:r>
              <a:rPr lang="zh-CN" altLang="en-US" sz="2400" dirty="0">
                <a:solidFill>
                  <a:schemeClr val="tx1"/>
                </a:solidFill>
                <a:latin typeface="楷体" panose="02010609060101010101" pitchFamily="49" charset="-122"/>
                <a:ea typeface="楷体" panose="02010609060101010101" pitchFamily="49" charset="-122"/>
              </a:rPr>
              <a:t>的蒸汽直接加热，塔顶压力为</a:t>
            </a:r>
            <a:r>
              <a:rPr lang="en-US" altLang="zh-CN" sz="2400" dirty="0">
                <a:solidFill>
                  <a:schemeClr val="tx1"/>
                </a:solidFill>
                <a:latin typeface="楷体" panose="02010609060101010101" pitchFamily="49" charset="-122"/>
                <a:ea typeface="楷体" panose="02010609060101010101" pitchFamily="49" charset="-122"/>
              </a:rPr>
              <a:t>12.9kPa</a:t>
            </a:r>
            <a:r>
              <a:rPr lang="zh-CN" altLang="en-US" sz="2400" dirty="0">
                <a:solidFill>
                  <a:schemeClr val="tx1"/>
                </a:solidFill>
                <a:latin typeface="楷体" panose="02010609060101010101" pitchFamily="49" charset="-122"/>
                <a:ea typeface="楷体" panose="02010609060101010101" pitchFamily="49" charset="-122"/>
              </a:rPr>
              <a:t>，塔顶温度</a:t>
            </a:r>
            <a:r>
              <a:rPr lang="en-US" altLang="zh-CN" sz="2400" dirty="0">
                <a:solidFill>
                  <a:schemeClr val="tx1"/>
                </a:solidFill>
                <a:latin typeface="楷体" panose="02010609060101010101" pitchFamily="49" charset="-122"/>
                <a:ea typeface="楷体" panose="02010609060101010101" pitchFamily="49" charset="-122"/>
              </a:rPr>
              <a:t>50℃</a:t>
            </a:r>
            <a:r>
              <a:rPr lang="zh-CN" altLang="en-US" sz="2400" dirty="0">
                <a:solidFill>
                  <a:schemeClr val="tx1"/>
                </a:solidFill>
                <a:latin typeface="楷体" panose="02010609060101010101" pitchFamily="49" charset="-122"/>
                <a:ea typeface="楷体" panose="02010609060101010101" pitchFamily="49" charset="-122"/>
              </a:rPr>
              <a:t>，苯乙烯与水蒸汽由塔顶出来，经冷凝后，水和苯乙烯分开，苯乙烯循环使用。塔底得到含胶</a:t>
            </a:r>
            <a:r>
              <a:rPr lang="en-US" altLang="zh-CN" sz="2400" dirty="0">
                <a:solidFill>
                  <a:schemeClr val="tx1"/>
                </a:solidFill>
                <a:latin typeface="楷体" panose="02010609060101010101" pitchFamily="49" charset="-122"/>
                <a:ea typeface="楷体" panose="02010609060101010101" pitchFamily="49" charset="-122"/>
              </a:rPr>
              <a:t>20%</a:t>
            </a:r>
            <a:r>
              <a:rPr lang="zh-CN" altLang="en-US" sz="2400" dirty="0">
                <a:solidFill>
                  <a:schemeClr val="tx1"/>
                </a:solidFill>
                <a:latin typeface="楷体" panose="02010609060101010101" pitchFamily="49" charset="-122"/>
                <a:ea typeface="楷体" panose="02010609060101010101" pitchFamily="49" charset="-122"/>
              </a:rPr>
              <a:t>左右的胶乳，苯乙烯含量＜</a:t>
            </a:r>
            <a:r>
              <a:rPr lang="en-US" altLang="zh-CN" sz="2400" dirty="0">
                <a:solidFill>
                  <a:schemeClr val="tx1"/>
                </a:solidFill>
                <a:latin typeface="楷体" panose="02010609060101010101" pitchFamily="49" charset="-122"/>
                <a:ea typeface="楷体" panose="02010609060101010101" pitchFamily="49" charset="-122"/>
              </a:rPr>
              <a:t>0.1%</a:t>
            </a:r>
            <a:r>
              <a:rPr lang="zh-CN" altLang="en-US" sz="2400" dirty="0">
                <a:solidFill>
                  <a:schemeClr val="tx1"/>
                </a:solidFill>
                <a:latin typeface="楷体" panose="02010609060101010101" pitchFamily="49" charset="-122"/>
                <a:ea typeface="楷体" panose="02010609060101010101" pitchFamily="49" charset="-122"/>
              </a:rPr>
              <a:t>。</a:t>
            </a:r>
          </a:p>
          <a:p>
            <a:pPr>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经减压脱出苯乙烯的塔底胶乳进入混合槽，在此与规定数量的防老剂乳液进行混合，必要时加入充油乳液，经搅拌混合均匀后，送入后处理工段。</a:t>
            </a:r>
          </a:p>
        </p:txBody>
      </p:sp>
    </p:spTree>
    <p:extLst>
      <p:ext uri="{BB962C8B-B14F-4D97-AF65-F5344CB8AC3E}">
        <p14:creationId xmlns:p14="http://schemas.microsoft.com/office/powerpoint/2010/main" val="13460911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04664"/>
            <a:ext cx="8064896" cy="612068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000" dirty="0">
                <a:solidFill>
                  <a:schemeClr val="tx1"/>
                </a:solidFill>
                <a:latin typeface="楷体" panose="02010609060101010101" pitchFamily="49" charset="-122"/>
                <a:ea typeface="楷体" panose="02010609060101010101" pitchFamily="49" charset="-122"/>
              </a:rPr>
              <a:t>混合好的乳胶用泵送到絮凝器槽中，加入</a:t>
            </a:r>
            <a:r>
              <a:rPr lang="en-US" altLang="zh-CN" sz="2000" dirty="0">
                <a:solidFill>
                  <a:schemeClr val="tx1"/>
                </a:solidFill>
                <a:latin typeface="楷体" panose="02010609060101010101" pitchFamily="49" charset="-122"/>
                <a:ea typeface="楷体" panose="02010609060101010101" pitchFamily="49" charset="-122"/>
              </a:rPr>
              <a:t>24%</a:t>
            </a:r>
            <a:r>
              <a:rPr lang="zh-CN" altLang="en-US" sz="2000" dirty="0">
                <a:solidFill>
                  <a:schemeClr val="tx1"/>
                </a:solidFill>
                <a:latin typeface="楷体" panose="02010609060101010101" pitchFamily="49" charset="-122"/>
                <a:ea typeface="楷体" panose="02010609060101010101" pitchFamily="49" charset="-122"/>
              </a:rPr>
              <a:t>～</a:t>
            </a:r>
            <a:r>
              <a:rPr lang="en-US" altLang="zh-CN" sz="2000" dirty="0">
                <a:solidFill>
                  <a:schemeClr val="tx1"/>
                </a:solidFill>
                <a:latin typeface="楷体" panose="02010609060101010101" pitchFamily="49" charset="-122"/>
                <a:ea typeface="楷体" panose="02010609060101010101" pitchFamily="49" charset="-122"/>
              </a:rPr>
              <a:t>26%</a:t>
            </a:r>
            <a:r>
              <a:rPr lang="zh-CN" altLang="en-US" sz="2000" dirty="0">
                <a:solidFill>
                  <a:schemeClr val="tx1"/>
                </a:solidFill>
                <a:latin typeface="楷体" panose="02010609060101010101" pitchFamily="49" charset="-122"/>
                <a:ea typeface="楷体" panose="02010609060101010101" pitchFamily="49" charset="-122"/>
              </a:rPr>
              <a:t>食盐水进行破乳而形成浆状物，然后与浓度</a:t>
            </a:r>
            <a:r>
              <a:rPr lang="en-US" altLang="zh-CN" sz="2000" dirty="0">
                <a:solidFill>
                  <a:schemeClr val="tx1"/>
                </a:solidFill>
                <a:latin typeface="楷体" panose="02010609060101010101" pitchFamily="49" charset="-122"/>
                <a:ea typeface="楷体" panose="02010609060101010101" pitchFamily="49" charset="-122"/>
              </a:rPr>
              <a:t>0.5%</a:t>
            </a:r>
            <a:r>
              <a:rPr lang="zh-CN" altLang="en-US" sz="2000" dirty="0">
                <a:solidFill>
                  <a:schemeClr val="tx1"/>
                </a:solidFill>
                <a:latin typeface="楷体" panose="02010609060101010101" pitchFamily="49" charset="-122"/>
                <a:ea typeface="楷体" panose="02010609060101010101" pitchFamily="49" charset="-122"/>
              </a:rPr>
              <a:t>的稀硫酸混合后连续流入胶粒化槽，在剧烈搅拌下生成胶粒，溢流到转化槽以完成乳化剂转化为游离酸的过程，操作温度均为</a:t>
            </a:r>
            <a:r>
              <a:rPr lang="en-US" altLang="zh-CN" sz="2000" dirty="0">
                <a:solidFill>
                  <a:schemeClr val="tx1"/>
                </a:solidFill>
                <a:latin typeface="楷体" panose="02010609060101010101" pitchFamily="49" charset="-122"/>
                <a:ea typeface="楷体" panose="02010609060101010101" pitchFamily="49" charset="-122"/>
              </a:rPr>
              <a:t>55℃</a:t>
            </a:r>
            <a:r>
              <a:rPr lang="zh-CN" altLang="en-US" sz="2000" dirty="0">
                <a:solidFill>
                  <a:schemeClr val="tx1"/>
                </a:solidFill>
                <a:latin typeface="楷体" panose="02010609060101010101" pitchFamily="49" charset="-122"/>
                <a:ea typeface="楷体" panose="02010609060101010101" pitchFamily="49" charset="-122"/>
              </a:rPr>
              <a:t>左右。</a:t>
            </a:r>
          </a:p>
          <a:p>
            <a:pPr>
              <a:spcBef>
                <a:spcPts val="600"/>
              </a:spcBef>
              <a:buClr>
                <a:srgbClr val="002060"/>
              </a:buClr>
            </a:pPr>
            <a:r>
              <a:rPr lang="zh-CN" altLang="en-US" sz="2000" dirty="0">
                <a:solidFill>
                  <a:schemeClr val="tx1"/>
                </a:solidFill>
                <a:latin typeface="楷体" panose="02010609060101010101" pitchFamily="49" charset="-122"/>
                <a:ea typeface="楷体" panose="02010609060101010101" pitchFamily="49" charset="-122"/>
              </a:rPr>
              <a:t>从转化槽中溢流出来的胶粒和清浆液经振动筛进行过滤分离后，湿胶粒进入洗涤槽用清浆液和清水洗涤，操作温度为</a:t>
            </a:r>
            <a:r>
              <a:rPr lang="en-US" altLang="zh-CN" sz="2000" dirty="0">
                <a:solidFill>
                  <a:schemeClr val="tx1"/>
                </a:solidFill>
                <a:latin typeface="楷体" panose="02010609060101010101" pitchFamily="49" charset="-122"/>
                <a:ea typeface="楷体" panose="02010609060101010101" pitchFamily="49" charset="-122"/>
              </a:rPr>
              <a:t>40</a:t>
            </a:r>
            <a:r>
              <a:rPr lang="zh-CN" altLang="en-US" sz="2000" dirty="0">
                <a:solidFill>
                  <a:schemeClr val="tx1"/>
                </a:solidFill>
                <a:latin typeface="楷体" panose="02010609060101010101" pitchFamily="49" charset="-122"/>
                <a:ea typeface="楷体" panose="02010609060101010101" pitchFamily="49" charset="-122"/>
              </a:rPr>
              <a:t>～</a:t>
            </a:r>
            <a:r>
              <a:rPr lang="en-US" altLang="zh-CN" sz="2000" dirty="0">
                <a:solidFill>
                  <a:schemeClr val="tx1"/>
                </a:solidFill>
                <a:latin typeface="楷体" panose="02010609060101010101" pitchFamily="49" charset="-122"/>
                <a:ea typeface="楷体" panose="02010609060101010101" pitchFamily="49" charset="-122"/>
              </a:rPr>
              <a:t>60℃</a:t>
            </a:r>
            <a:r>
              <a:rPr lang="zh-CN" altLang="en-US" sz="2000" dirty="0">
                <a:solidFill>
                  <a:schemeClr val="tx1"/>
                </a:solidFill>
                <a:latin typeface="楷体" panose="02010609060101010101" pitchFamily="49" charset="-122"/>
                <a:ea typeface="楷体" panose="02010609060101010101" pitchFamily="49" charset="-122"/>
              </a:rPr>
              <a:t>。洗涤后的胶粒再经真空旋转过滤器脱除一部分水分，使胶粒含水低于</a:t>
            </a:r>
            <a:r>
              <a:rPr lang="en-US" altLang="zh-CN" sz="2000" dirty="0">
                <a:solidFill>
                  <a:schemeClr val="tx1"/>
                </a:solidFill>
                <a:latin typeface="楷体" panose="02010609060101010101" pitchFamily="49" charset="-122"/>
                <a:ea typeface="楷体" panose="02010609060101010101" pitchFamily="49" charset="-122"/>
              </a:rPr>
              <a:t>20%</a:t>
            </a:r>
            <a:r>
              <a:rPr lang="zh-CN" altLang="en-US" sz="2000" dirty="0">
                <a:solidFill>
                  <a:schemeClr val="tx1"/>
                </a:solidFill>
                <a:latin typeface="楷体" panose="02010609060101010101" pitchFamily="49" charset="-122"/>
                <a:ea typeface="楷体" panose="02010609060101010101" pitchFamily="49" charset="-122"/>
              </a:rPr>
              <a:t>，然后进入湿粉碎机粉碎成</a:t>
            </a:r>
            <a:r>
              <a:rPr lang="en-US" altLang="zh-CN" sz="2000" dirty="0">
                <a:solidFill>
                  <a:schemeClr val="tx1"/>
                </a:solidFill>
                <a:latin typeface="楷体" panose="02010609060101010101" pitchFamily="49" charset="-122"/>
                <a:ea typeface="楷体" panose="02010609060101010101" pitchFamily="49" charset="-122"/>
              </a:rPr>
              <a:t>5</a:t>
            </a:r>
            <a:r>
              <a:rPr lang="zh-CN" altLang="en-US" sz="2000" dirty="0">
                <a:solidFill>
                  <a:schemeClr val="tx1"/>
                </a:solidFill>
                <a:latin typeface="楷体" panose="02010609060101010101" pitchFamily="49" charset="-122"/>
                <a:ea typeface="楷体" panose="02010609060101010101" pitchFamily="49" charset="-122"/>
              </a:rPr>
              <a:t>～</a:t>
            </a:r>
            <a:r>
              <a:rPr lang="en-US" altLang="zh-CN" sz="2000" dirty="0">
                <a:solidFill>
                  <a:schemeClr val="tx1"/>
                </a:solidFill>
                <a:latin typeface="楷体" panose="02010609060101010101" pitchFamily="49" charset="-122"/>
                <a:ea typeface="楷体" panose="02010609060101010101" pitchFamily="49" charset="-122"/>
              </a:rPr>
              <a:t>50mm</a:t>
            </a:r>
            <a:r>
              <a:rPr lang="zh-CN" altLang="en-US" sz="2000" dirty="0">
                <a:solidFill>
                  <a:schemeClr val="tx1"/>
                </a:solidFill>
                <a:latin typeface="楷体" panose="02010609060101010101" pitchFamily="49" charset="-122"/>
                <a:ea typeface="楷体" panose="02010609060101010101" pitchFamily="49" charset="-122"/>
              </a:rPr>
              <a:t>的胶粒，用空气输送器送到干燥箱中进行干燥。</a:t>
            </a:r>
          </a:p>
          <a:p>
            <a:pPr>
              <a:spcBef>
                <a:spcPts val="600"/>
              </a:spcBef>
              <a:buClr>
                <a:srgbClr val="002060"/>
              </a:buClr>
            </a:pPr>
            <a:r>
              <a:rPr lang="zh-CN" altLang="en-US" sz="2000" dirty="0">
                <a:solidFill>
                  <a:schemeClr val="tx1"/>
                </a:solidFill>
                <a:latin typeface="楷体" panose="02010609060101010101" pitchFamily="49" charset="-122"/>
                <a:ea typeface="楷体" panose="02010609060101010101" pitchFamily="49" charset="-122"/>
              </a:rPr>
              <a:t>干燥箱为双层履带式，分为若干干燥室分别控制加热温度，最高为</a:t>
            </a:r>
            <a:r>
              <a:rPr lang="en-US" altLang="zh-CN" sz="2000" dirty="0">
                <a:solidFill>
                  <a:schemeClr val="tx1"/>
                </a:solidFill>
                <a:latin typeface="楷体" panose="02010609060101010101" pitchFamily="49" charset="-122"/>
                <a:ea typeface="楷体" panose="02010609060101010101" pitchFamily="49" charset="-122"/>
              </a:rPr>
              <a:t>90℃</a:t>
            </a:r>
            <a:r>
              <a:rPr lang="zh-CN" altLang="en-US" sz="2000" dirty="0">
                <a:solidFill>
                  <a:schemeClr val="tx1"/>
                </a:solidFill>
                <a:latin typeface="楷体" panose="02010609060101010101" pitchFamily="49" charset="-122"/>
                <a:ea typeface="楷体" panose="02010609060101010101" pitchFamily="49" charset="-122"/>
              </a:rPr>
              <a:t>，出口处为</a:t>
            </a:r>
            <a:r>
              <a:rPr lang="en-US" altLang="zh-CN" sz="2000" dirty="0">
                <a:solidFill>
                  <a:schemeClr val="tx1"/>
                </a:solidFill>
                <a:latin typeface="楷体" panose="02010609060101010101" pitchFamily="49" charset="-122"/>
                <a:ea typeface="楷体" panose="02010609060101010101" pitchFamily="49" charset="-122"/>
              </a:rPr>
              <a:t>70℃</a:t>
            </a:r>
            <a:r>
              <a:rPr lang="zh-CN" altLang="en-US" sz="2000" dirty="0">
                <a:solidFill>
                  <a:schemeClr val="tx1"/>
                </a:solidFill>
                <a:latin typeface="楷体" panose="02010609060101010101" pitchFamily="49" charset="-122"/>
                <a:ea typeface="楷体" panose="02010609060101010101" pitchFamily="49" charset="-122"/>
              </a:rPr>
              <a:t>。履带为多孔的不锈钢板制成，为防止胶粒粘结，可以在进料端喷淋硅油溶液，胶粒在上层履带的终端被刮刀刮下落入第二层履带继续通过干燥室干燥。干燥至含水＜</a:t>
            </a:r>
            <a:r>
              <a:rPr lang="en-US" altLang="zh-CN" sz="2000" dirty="0">
                <a:solidFill>
                  <a:schemeClr val="tx1"/>
                </a:solidFill>
                <a:latin typeface="楷体" panose="02010609060101010101" pitchFamily="49" charset="-122"/>
                <a:ea typeface="楷体" panose="02010609060101010101" pitchFamily="49" charset="-122"/>
              </a:rPr>
              <a:t>0.1%</a:t>
            </a:r>
            <a:r>
              <a:rPr lang="zh-CN" altLang="en-US" sz="2000" dirty="0">
                <a:solidFill>
                  <a:schemeClr val="tx1"/>
                </a:solidFill>
                <a:latin typeface="楷体" panose="02010609060101010101" pitchFamily="49" charset="-122"/>
                <a:ea typeface="楷体" panose="02010609060101010101" pitchFamily="49" charset="-122"/>
              </a:rPr>
              <a:t>。然后经称量、压块、检测金属后</a:t>
            </a:r>
          </a:p>
          <a:p>
            <a:pPr>
              <a:spcBef>
                <a:spcPts val="600"/>
              </a:spcBef>
              <a:buClr>
                <a:srgbClr val="002060"/>
              </a:buClr>
            </a:pPr>
            <a:r>
              <a:rPr lang="zh-CN" altLang="en-US" sz="2000" dirty="0">
                <a:solidFill>
                  <a:schemeClr val="tx1"/>
                </a:solidFill>
                <a:latin typeface="楷体" panose="02010609060101010101" pitchFamily="49" charset="-122"/>
                <a:ea typeface="楷体" panose="02010609060101010101" pitchFamily="49" charset="-122"/>
              </a:rPr>
              <a:t>包装得成品丁苯橡胶。</a:t>
            </a:r>
          </a:p>
        </p:txBody>
      </p:sp>
    </p:spTree>
    <p:extLst>
      <p:ext uri="{BB962C8B-B14F-4D97-AF65-F5344CB8AC3E}">
        <p14:creationId xmlns:p14="http://schemas.microsoft.com/office/powerpoint/2010/main" val="1096222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7" name="Picture 2" descr="D:\发表论文\tao\tao 050.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6207125" y="6216650"/>
            <a:ext cx="2936875" cy="6413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3600">
                <a:solidFill>
                  <a:srgbClr val="FF0000"/>
                </a:solidFill>
                <a:latin typeface="Times New Roman" panose="02020603050405020304" pitchFamily="18" charset="0"/>
              </a:rPr>
              <a:t>丁二烯脱气罐</a:t>
            </a:r>
          </a:p>
        </p:txBody>
      </p:sp>
    </p:spTree>
    <p:extLst>
      <p:ext uri="{BB962C8B-B14F-4D97-AF65-F5344CB8AC3E}">
        <p14:creationId xmlns:p14="http://schemas.microsoft.com/office/powerpoint/2010/main" val="29197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cs typeface="Arial" panose="020B0604020202020204" pitchFamily="34" charset="0"/>
              </a:rPr>
              <a:t>♥</a:t>
            </a:r>
            <a:r>
              <a:rPr lang="zh-CN" altLang="en-US" sz="2800" dirty="0">
                <a:latin typeface="楷体" panose="02010609060101010101" pitchFamily="49" charset="-122"/>
                <a:ea typeface="楷体" panose="02010609060101010101" pitchFamily="49" charset="-122"/>
                <a:cs typeface="Arial" panose="020B0604020202020204" pitchFamily="34" charset="0"/>
              </a:rPr>
              <a:t>阴离子乳化剂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阴离子乳化剂是乳液聚合工业中应用最为广泛的乳化剂。通常是在</a:t>
            </a:r>
            <a:r>
              <a:rPr lang="en-US" altLang="zh-CN" sz="3200" dirty="0">
                <a:solidFill>
                  <a:schemeClr val="tx1"/>
                </a:solidFill>
                <a:latin typeface="楷体" panose="02010609060101010101" pitchFamily="49" charset="-122"/>
                <a:ea typeface="楷体" panose="02010609060101010101" pitchFamily="49" charset="-122"/>
              </a:rPr>
              <a:t>pH</a:t>
            </a:r>
            <a:r>
              <a:rPr lang="zh-CN" altLang="en-US" sz="3200" dirty="0">
                <a:solidFill>
                  <a:schemeClr val="tx1"/>
                </a:solidFill>
                <a:latin typeface="楷体" panose="02010609060101010101" pitchFamily="49" charset="-122"/>
                <a:ea typeface="楷体" panose="02010609060101010101" pitchFamily="49" charset="-122"/>
              </a:rPr>
              <a:t>值</a:t>
            </a:r>
            <a:r>
              <a:rPr lang="en-US" altLang="zh-CN" sz="3200" dirty="0">
                <a:solidFill>
                  <a:schemeClr val="tx1"/>
                </a:solidFill>
                <a:latin typeface="楷体" panose="02010609060101010101" pitchFamily="49" charset="-122"/>
                <a:ea typeface="楷体" panose="02010609060101010101" pitchFamily="49" charset="-122"/>
              </a:rPr>
              <a:t>&gt;7</a:t>
            </a:r>
            <a:r>
              <a:rPr lang="zh-CN" altLang="en-US" sz="3200" dirty="0">
                <a:solidFill>
                  <a:schemeClr val="tx1"/>
                </a:solidFill>
                <a:latin typeface="楷体" panose="02010609060101010101" pitchFamily="49" charset="-122"/>
                <a:ea typeface="楷体" panose="02010609060101010101" pitchFamily="49" charset="-122"/>
              </a:rPr>
              <a:t>的条件下使用。</a:t>
            </a:r>
          </a:p>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重要的阴离子性乳化剂有：</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脂肪酸盐</a:t>
            </a:r>
            <a:r>
              <a:rPr lang="en-US" altLang="zh-CN" sz="3200" dirty="0">
                <a:solidFill>
                  <a:schemeClr val="tx1"/>
                </a:solidFill>
                <a:latin typeface="楷体" panose="02010609060101010101" pitchFamily="49" charset="-122"/>
                <a:ea typeface="楷体" panose="02010609060101010101" pitchFamily="49" charset="-122"/>
              </a:rPr>
              <a:t>R-COOM</a:t>
            </a:r>
            <a:r>
              <a:rPr lang="zh-CN" altLang="en-US" sz="3200" dirty="0">
                <a:solidFill>
                  <a:schemeClr val="tx1"/>
                </a:solidFill>
                <a:latin typeface="楷体" panose="02010609060101010101" pitchFamily="49" charset="-122"/>
                <a:ea typeface="楷体" panose="02010609060101010101" pitchFamily="49" charset="-122"/>
              </a:rPr>
              <a:t>，如硬脂酸钠（肥皂）；</a:t>
            </a:r>
          </a:p>
          <a:p>
            <a:pPr>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松香酸盐</a:t>
            </a:r>
            <a:r>
              <a:rPr lang="en-US" altLang="zh-CN" sz="3200" dirty="0">
                <a:solidFill>
                  <a:schemeClr val="tx1"/>
                </a:solidFill>
                <a:latin typeface="楷体" panose="02010609060101010101" pitchFamily="49" charset="-122"/>
                <a:ea typeface="楷体" panose="02010609060101010101" pitchFamily="49" charset="-122"/>
              </a:rPr>
              <a:t>C</a:t>
            </a:r>
            <a:r>
              <a:rPr lang="en-US" altLang="zh-CN" sz="3200" baseline="-25000" dirty="0">
                <a:solidFill>
                  <a:schemeClr val="tx1"/>
                </a:solidFill>
                <a:latin typeface="楷体" panose="02010609060101010101" pitchFamily="49" charset="-122"/>
                <a:ea typeface="楷体" panose="02010609060101010101" pitchFamily="49" charset="-122"/>
              </a:rPr>
              <a:t>19</a:t>
            </a:r>
            <a:r>
              <a:rPr lang="en-US" altLang="zh-CN" sz="3200" dirty="0">
                <a:solidFill>
                  <a:schemeClr val="tx1"/>
                </a:solidFill>
                <a:latin typeface="楷体" panose="02010609060101010101" pitchFamily="49" charset="-122"/>
                <a:ea typeface="楷体" panose="02010609060101010101" pitchFamily="49" charset="-122"/>
              </a:rPr>
              <a:t>H</a:t>
            </a:r>
            <a:r>
              <a:rPr lang="en-US" altLang="zh-CN" sz="3200" baseline="-25000" dirty="0">
                <a:solidFill>
                  <a:schemeClr val="tx1"/>
                </a:solidFill>
                <a:latin typeface="楷体" panose="02010609060101010101" pitchFamily="49" charset="-122"/>
                <a:ea typeface="楷体" panose="02010609060101010101" pitchFamily="49" charset="-122"/>
              </a:rPr>
              <a:t>29</a:t>
            </a:r>
            <a:r>
              <a:rPr lang="en-US" altLang="zh-CN" sz="3200" dirty="0">
                <a:solidFill>
                  <a:schemeClr val="tx1"/>
                </a:solidFill>
                <a:latin typeface="楷体" panose="02010609060101010101" pitchFamily="49" charset="-122"/>
                <a:ea typeface="楷体" panose="02010609060101010101" pitchFamily="49" charset="-122"/>
              </a:rPr>
              <a:t>COOM</a:t>
            </a:r>
            <a:r>
              <a:rPr lang="zh-CN" altLang="en-US" sz="3200" dirty="0">
                <a:solidFill>
                  <a:schemeClr val="tx1"/>
                </a:solidFill>
                <a:latin typeface="楷体" panose="02010609060101010101" pitchFamily="49" charset="-122"/>
                <a:ea typeface="楷体" panose="02010609060101010101" pitchFamily="49" charset="-122"/>
              </a:rPr>
              <a:t>，如歧化松香酸钠；</a:t>
            </a:r>
          </a:p>
          <a:p>
            <a:pPr>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烷基硫酸盐</a:t>
            </a:r>
            <a:r>
              <a:rPr lang="en-US" altLang="zh-CN" sz="3200" dirty="0">
                <a:solidFill>
                  <a:schemeClr val="tx1"/>
                </a:solidFill>
                <a:latin typeface="楷体" panose="02010609060101010101" pitchFamily="49" charset="-122"/>
                <a:ea typeface="楷体" panose="02010609060101010101" pitchFamily="49" charset="-122"/>
              </a:rPr>
              <a:t>ROSO</a:t>
            </a:r>
            <a:r>
              <a:rPr lang="en-US" altLang="zh-CN" sz="3200" baseline="-25000" dirty="0">
                <a:solidFill>
                  <a:schemeClr val="tx1"/>
                </a:solidFill>
                <a:latin typeface="楷体" panose="02010609060101010101" pitchFamily="49" charset="-122"/>
                <a:ea typeface="楷体" panose="02010609060101010101" pitchFamily="49" charset="-122"/>
              </a:rPr>
              <a:t>3</a:t>
            </a:r>
            <a:r>
              <a:rPr lang="en-US" altLang="zh-CN" sz="3200" dirty="0">
                <a:solidFill>
                  <a:schemeClr val="tx1"/>
                </a:solidFill>
                <a:latin typeface="楷体" panose="02010609060101010101" pitchFamily="49" charset="-122"/>
                <a:ea typeface="楷体" panose="02010609060101010101" pitchFamily="49" charset="-122"/>
              </a:rPr>
              <a:t>M</a:t>
            </a:r>
            <a:r>
              <a:rPr lang="zh-CN" altLang="en-US" sz="3200" dirty="0">
                <a:solidFill>
                  <a:schemeClr val="tx1"/>
                </a:solidFill>
                <a:latin typeface="楷体" panose="02010609060101010101" pitchFamily="49" charset="-122"/>
                <a:ea typeface="楷体" panose="02010609060101010101" pitchFamily="49" charset="-122"/>
              </a:rPr>
              <a:t>，如十二醇硫酸钠；</a:t>
            </a:r>
          </a:p>
          <a:p>
            <a:pPr>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烷基磺酸盐</a:t>
            </a:r>
            <a:r>
              <a:rPr lang="en-US" altLang="zh-CN" sz="3200" dirty="0">
                <a:solidFill>
                  <a:schemeClr val="tx1"/>
                </a:solidFill>
                <a:latin typeface="楷体" panose="02010609060101010101" pitchFamily="49" charset="-122"/>
                <a:ea typeface="楷体" panose="02010609060101010101" pitchFamily="49" charset="-122"/>
              </a:rPr>
              <a:t>R-SO</a:t>
            </a:r>
            <a:r>
              <a:rPr lang="en-US" altLang="zh-CN" sz="3200" baseline="-25000" dirty="0">
                <a:solidFill>
                  <a:schemeClr val="tx1"/>
                </a:solidFill>
                <a:latin typeface="楷体" panose="02010609060101010101" pitchFamily="49" charset="-122"/>
                <a:ea typeface="楷体" panose="02010609060101010101" pitchFamily="49" charset="-122"/>
              </a:rPr>
              <a:t>3</a:t>
            </a:r>
            <a:r>
              <a:rPr lang="en-US" altLang="zh-CN" sz="3200" dirty="0">
                <a:solidFill>
                  <a:schemeClr val="tx1"/>
                </a:solidFill>
                <a:latin typeface="楷体" panose="02010609060101010101" pitchFamily="49" charset="-122"/>
                <a:ea typeface="楷体" panose="02010609060101010101" pitchFamily="49" charset="-122"/>
              </a:rPr>
              <a:t>M</a:t>
            </a:r>
            <a:r>
              <a:rPr lang="zh-CN" altLang="en-US" sz="3200" dirty="0">
                <a:solidFill>
                  <a:schemeClr val="tx1"/>
                </a:solidFill>
                <a:latin typeface="楷体" panose="02010609060101010101" pitchFamily="49" charset="-122"/>
                <a:ea typeface="楷体" panose="02010609060101010101" pitchFamily="49" charset="-122"/>
              </a:rPr>
              <a:t>，如十六烷基磺酸钠；</a:t>
            </a:r>
          </a:p>
          <a:p>
            <a:pPr>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烷基苯基磺酸盐</a:t>
            </a:r>
            <a:r>
              <a:rPr lang="en-US" altLang="zh-CN" sz="3200" dirty="0">
                <a:solidFill>
                  <a:schemeClr val="tx1"/>
                </a:solidFill>
                <a:latin typeface="楷体" panose="02010609060101010101" pitchFamily="49" charset="-122"/>
                <a:ea typeface="楷体" panose="02010609060101010101" pitchFamily="49" charset="-122"/>
              </a:rPr>
              <a:t>R-C</a:t>
            </a:r>
            <a:r>
              <a:rPr lang="en-US" altLang="zh-CN" sz="3200" baseline="-25000" dirty="0">
                <a:solidFill>
                  <a:schemeClr val="tx1"/>
                </a:solidFill>
                <a:latin typeface="楷体" panose="02010609060101010101" pitchFamily="49" charset="-122"/>
                <a:ea typeface="楷体" panose="02010609060101010101" pitchFamily="49" charset="-122"/>
              </a:rPr>
              <a:t>6</a:t>
            </a:r>
            <a:r>
              <a:rPr lang="en-US" altLang="zh-CN" sz="3200" dirty="0">
                <a:solidFill>
                  <a:schemeClr val="tx1"/>
                </a:solidFill>
                <a:latin typeface="楷体" panose="02010609060101010101" pitchFamily="49" charset="-122"/>
                <a:ea typeface="楷体" panose="02010609060101010101" pitchFamily="49" charset="-122"/>
              </a:rPr>
              <a:t>H</a:t>
            </a:r>
            <a:r>
              <a:rPr lang="en-US" altLang="zh-CN" sz="3200" baseline="-25000" dirty="0">
                <a:solidFill>
                  <a:schemeClr val="tx1"/>
                </a:solidFill>
                <a:latin typeface="楷体" panose="02010609060101010101" pitchFamily="49" charset="-122"/>
                <a:ea typeface="楷体" panose="02010609060101010101" pitchFamily="49" charset="-122"/>
              </a:rPr>
              <a:t>4</a:t>
            </a:r>
            <a:r>
              <a:rPr lang="en-US" altLang="zh-CN" sz="3200" dirty="0">
                <a:solidFill>
                  <a:schemeClr val="tx1"/>
                </a:solidFill>
                <a:latin typeface="楷体" panose="02010609060101010101" pitchFamily="49" charset="-122"/>
                <a:ea typeface="楷体" panose="02010609060101010101" pitchFamily="49" charset="-122"/>
              </a:rPr>
              <a:t>-SO</a:t>
            </a:r>
            <a:r>
              <a:rPr lang="en-US" altLang="zh-CN" sz="3200" baseline="-25000" dirty="0">
                <a:solidFill>
                  <a:schemeClr val="tx1"/>
                </a:solidFill>
                <a:latin typeface="楷体" panose="02010609060101010101" pitchFamily="49" charset="-122"/>
                <a:ea typeface="楷体" panose="02010609060101010101" pitchFamily="49" charset="-122"/>
              </a:rPr>
              <a:t>3</a:t>
            </a:r>
            <a:r>
              <a:rPr lang="en-US" altLang="zh-CN" sz="3200" dirty="0">
                <a:solidFill>
                  <a:schemeClr val="tx1"/>
                </a:solidFill>
                <a:latin typeface="楷体" panose="02010609060101010101" pitchFamily="49" charset="-122"/>
                <a:ea typeface="楷体" panose="02010609060101010101" pitchFamily="49" charset="-122"/>
              </a:rPr>
              <a:t>M</a:t>
            </a:r>
            <a:r>
              <a:rPr lang="zh-CN" altLang="en-US" sz="3200"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487720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6" name="Picture 2" descr="D:\发表论文\tao\tao 060.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
          <p:cNvSpPr txBox="1">
            <a:spLocks noChangeArrowheads="1"/>
          </p:cNvSpPr>
          <p:nvPr/>
        </p:nvSpPr>
        <p:spPr bwMode="auto">
          <a:xfrm>
            <a:off x="6197600" y="6172200"/>
            <a:ext cx="2946400" cy="6508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0"/>
              </a:spcBef>
            </a:pPr>
            <a:r>
              <a:rPr lang="zh-CN" altLang="en-US" sz="3600">
                <a:solidFill>
                  <a:srgbClr val="FF0000"/>
                </a:solidFill>
                <a:latin typeface="Times New Roman" panose="02020603050405020304" pitchFamily="18" charset="0"/>
              </a:rPr>
              <a:t>苯乙烯蒸馏塔</a:t>
            </a:r>
          </a:p>
        </p:txBody>
      </p:sp>
    </p:spTree>
    <p:extLst>
      <p:ext uri="{BB962C8B-B14F-4D97-AF65-F5344CB8AC3E}">
        <p14:creationId xmlns:p14="http://schemas.microsoft.com/office/powerpoint/2010/main" val="411479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2305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）聚合过程中的控制</a:t>
            </a:r>
          </a:p>
        </p:txBody>
      </p:sp>
      <p:pic>
        <p:nvPicPr>
          <p:cNvPr id="9" name="Picture 2" descr="D:\发表论文\tao\tao 035.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
          <p:cNvSpPr txBox="1">
            <a:spLocks noChangeArrowheads="1"/>
          </p:cNvSpPr>
          <p:nvPr/>
        </p:nvSpPr>
        <p:spPr bwMode="auto">
          <a:xfrm>
            <a:off x="2590800" y="6216650"/>
            <a:ext cx="3854450" cy="641350"/>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3600" dirty="0">
                <a:solidFill>
                  <a:srgbClr val="FF0000"/>
                </a:solidFill>
                <a:latin typeface="Times New Roman" panose="02020603050405020304" pitchFamily="18" charset="0"/>
              </a:rPr>
              <a:t>丁苯橡胶聚合装置</a:t>
            </a:r>
          </a:p>
        </p:txBody>
      </p:sp>
    </p:spTree>
    <p:extLst>
      <p:ext uri="{BB962C8B-B14F-4D97-AF65-F5344CB8AC3E}">
        <p14:creationId xmlns:p14="http://schemas.microsoft.com/office/powerpoint/2010/main" val="365490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5" y="260648"/>
            <a:ext cx="8656699" cy="5760640"/>
          </a:xfrm>
          <a:prstGeom prst="rect">
            <a:avLst/>
          </a:prstGeom>
        </p:spPr>
      </p:pic>
      <p:sp>
        <p:nvSpPr>
          <p:cNvPr id="5" name="矩形 4"/>
          <p:cNvSpPr/>
          <p:nvPr/>
        </p:nvSpPr>
        <p:spPr>
          <a:xfrm>
            <a:off x="395535" y="5949280"/>
            <a:ext cx="8136905" cy="523220"/>
          </a:xfrm>
          <a:prstGeom prst="rect">
            <a:avLst/>
          </a:prstGeom>
        </p:spPr>
        <p:txBody>
          <a:bodyPr wrap="square">
            <a:spAutoFit/>
          </a:bodyPr>
          <a:lstStyle/>
          <a:p>
            <a:r>
              <a:rPr lang="zh-CN" altLang="en-US" sz="2800" dirty="0">
                <a:latin typeface="楷体" panose="02010609060101010101" pitchFamily="49" charset="-122"/>
                <a:ea typeface="楷体" panose="02010609060101010101" pitchFamily="49" charset="-122"/>
              </a:rPr>
              <a:t>兰州石化</a:t>
            </a:r>
            <a:r>
              <a:rPr lang="en-US" altLang="zh-CN" sz="2800" dirty="0">
                <a:latin typeface="楷体" panose="02010609060101010101" pitchFamily="49" charset="-122"/>
                <a:ea typeface="楷体" panose="02010609060101010101" pitchFamily="49" charset="-122"/>
              </a:rPr>
              <a:t>10</a:t>
            </a:r>
            <a:r>
              <a:rPr lang="zh-CN" altLang="en-US" sz="2800" dirty="0">
                <a:latin typeface="楷体" panose="02010609060101010101" pitchFamily="49" charset="-122"/>
                <a:ea typeface="楷体" panose="02010609060101010101" pitchFamily="49" charset="-122"/>
              </a:rPr>
              <a:t>万吨／年丁苯橡胶装置聚合单元生产线。</a:t>
            </a:r>
          </a:p>
        </p:txBody>
      </p:sp>
    </p:spTree>
    <p:extLst>
      <p:ext uri="{BB962C8B-B14F-4D97-AF65-F5344CB8AC3E}">
        <p14:creationId xmlns:p14="http://schemas.microsoft.com/office/powerpoint/2010/main" val="736735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60648"/>
            <a:ext cx="8146436" cy="6120680"/>
          </a:xfrm>
          <a:prstGeom prst="rect">
            <a:avLst/>
          </a:prstGeom>
        </p:spPr>
      </p:pic>
    </p:spTree>
    <p:extLst>
      <p:ext uri="{BB962C8B-B14F-4D97-AF65-F5344CB8AC3E}">
        <p14:creationId xmlns:p14="http://schemas.microsoft.com/office/powerpoint/2010/main" val="15562435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268760"/>
            <a:ext cx="8815806" cy="4464496"/>
          </a:xfrm>
          <a:prstGeom prst="rect">
            <a:avLst/>
          </a:prstGeom>
        </p:spPr>
      </p:pic>
    </p:spTree>
    <p:extLst>
      <p:ext uri="{BB962C8B-B14F-4D97-AF65-F5344CB8AC3E}">
        <p14:creationId xmlns:p14="http://schemas.microsoft.com/office/powerpoint/2010/main" val="34372696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476672"/>
            <a:ext cx="8395758" cy="5544616"/>
          </a:xfrm>
          <a:prstGeom prst="rect">
            <a:avLst/>
          </a:prstGeom>
        </p:spPr>
      </p:pic>
    </p:spTree>
    <p:extLst>
      <p:ext uri="{BB962C8B-B14F-4D97-AF65-F5344CB8AC3E}">
        <p14:creationId xmlns:p14="http://schemas.microsoft.com/office/powerpoint/2010/main" val="32280551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052736"/>
            <a:ext cx="8828830" cy="4968552"/>
          </a:xfrm>
          <a:prstGeom prst="rect">
            <a:avLst/>
          </a:prstGeom>
        </p:spPr>
      </p:pic>
    </p:spTree>
    <p:extLst>
      <p:ext uri="{BB962C8B-B14F-4D97-AF65-F5344CB8AC3E}">
        <p14:creationId xmlns:p14="http://schemas.microsoft.com/office/powerpoint/2010/main" val="1448614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260648"/>
            <a:ext cx="8510986" cy="5976664"/>
          </a:xfrm>
          <a:prstGeom prst="rect">
            <a:avLst/>
          </a:prstGeom>
        </p:spPr>
      </p:pic>
    </p:spTree>
    <p:extLst>
      <p:ext uri="{BB962C8B-B14F-4D97-AF65-F5344CB8AC3E}">
        <p14:creationId xmlns:p14="http://schemas.microsoft.com/office/powerpoint/2010/main" val="12800849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16632"/>
            <a:ext cx="4608512" cy="345638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3068960"/>
            <a:ext cx="4800534" cy="3600400"/>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1727" t="12852" r="8205" b="1705"/>
          <a:stretch/>
        </p:blipFill>
        <p:spPr>
          <a:xfrm>
            <a:off x="4644008" y="116632"/>
            <a:ext cx="4104456" cy="3312369"/>
          </a:xfrm>
          <a:prstGeom prst="rect">
            <a:avLst/>
          </a:prstGeom>
        </p:spPr>
      </p:pic>
      <p:pic>
        <p:nvPicPr>
          <p:cNvPr id="13314" name="Picture 2" descr="https://timgsa.baidu.com/timg?image&amp;quality=80&amp;size=b9999_10000&amp;sec=1492571551417&amp;di=9db18469f97abd5896f8d4f688ab2b0e&amp;imgtype=0&amp;src=http%3A%2F%2Fimage.sonhoo.com%2Fserver7%2Fphotos%2Fphoto%2FFZY888%2F4e0aa49f2aa4aecbdb6ff16d26a634e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3573016"/>
            <a:ext cx="3096344"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7475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3138" y="0"/>
            <a:ext cx="42305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聚合过程中的控制</a:t>
            </a:r>
          </a:p>
        </p:txBody>
      </p:sp>
      <p:sp>
        <p:nvSpPr>
          <p:cNvPr id="9" name="对角圆角矩形 8"/>
          <p:cNvSpPr/>
          <p:nvPr/>
        </p:nvSpPr>
        <p:spPr>
          <a:xfrm>
            <a:off x="4067944" y="836712"/>
            <a:ext cx="4680520"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 聚合釜的传热问题</a:t>
            </a:r>
          </a:p>
          <a:p>
            <a:pPr>
              <a:spcBef>
                <a:spcPts val="1200"/>
              </a:spcBef>
              <a:spcAft>
                <a:spcPts val="120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由于低温乳液聚合的温度要求在</a:t>
            </a:r>
            <a:r>
              <a:rPr lang="en-US" altLang="zh-CN" sz="2800" dirty="0">
                <a:solidFill>
                  <a:schemeClr val="tx1"/>
                </a:solidFill>
                <a:latin typeface="楷体" panose="02010609060101010101" pitchFamily="49" charset="-122"/>
                <a:ea typeface="楷体" panose="02010609060101010101" pitchFamily="49" charset="-122"/>
              </a:rPr>
              <a:t>5℃</a:t>
            </a:r>
            <a:r>
              <a:rPr lang="zh-CN" altLang="en-US" sz="2800" dirty="0">
                <a:solidFill>
                  <a:schemeClr val="tx1"/>
                </a:solidFill>
                <a:latin typeface="楷体" panose="02010609060101010101" pitchFamily="49" charset="-122"/>
                <a:ea typeface="楷体" panose="02010609060101010101" pitchFamily="49" charset="-122"/>
              </a:rPr>
              <a:t>左右，因此，对聚合釜的冷却效率要求很高，采用在</a:t>
            </a:r>
            <a:r>
              <a:rPr lang="zh-CN" altLang="en-US" sz="2800" b="1" dirty="0">
                <a:solidFill>
                  <a:srgbClr val="C00000"/>
                </a:solidFill>
                <a:latin typeface="楷体" panose="02010609060101010101" pitchFamily="49" charset="-122"/>
                <a:ea typeface="楷体" panose="02010609060101010101" pitchFamily="49" charset="-122"/>
              </a:rPr>
              <a:t>聚合釜内安装垂直管式氨蒸发器</a:t>
            </a:r>
            <a:r>
              <a:rPr lang="zh-CN" altLang="en-US" sz="2800" dirty="0">
                <a:solidFill>
                  <a:schemeClr val="tx1"/>
                </a:solidFill>
                <a:latin typeface="楷体" panose="02010609060101010101" pitchFamily="49" charset="-122"/>
                <a:ea typeface="楷体" panose="02010609060101010101" pitchFamily="49" charset="-122"/>
              </a:rPr>
              <a:t>的方法进行冷却。</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1200"/>
              </a:spcBef>
              <a:spcAft>
                <a:spcPts val="120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温度变化</a:t>
            </a:r>
            <a:r>
              <a:rPr lang="en-US" altLang="zh-CN" sz="2800" dirty="0">
                <a:solidFill>
                  <a:schemeClr val="tx1"/>
                </a:solidFill>
                <a:latin typeface="楷体" panose="02010609060101010101" pitchFamily="49" charset="-122"/>
                <a:ea typeface="楷体" panose="02010609060101010101" pitchFamily="49" charset="-122"/>
              </a:rPr>
              <a:t>±0.5</a:t>
            </a:r>
            <a:r>
              <a:rPr lang="zh-CN" altLang="en-US" sz="2800" dirty="0">
                <a:solidFill>
                  <a:schemeClr val="tx1"/>
                </a:solidFill>
                <a:latin typeface="楷体" panose="02010609060101010101" pitchFamily="49" charset="-122"/>
                <a:ea typeface="楷体" panose="02010609060101010101" pitchFamily="49" charset="-122"/>
              </a:rPr>
              <a:t>℃</a:t>
            </a:r>
          </a:p>
          <a:p>
            <a:pPr>
              <a:spcBef>
                <a:spcPts val="1200"/>
              </a:spcBef>
              <a:spcAft>
                <a:spcPts val="120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聚合釜搅拌器转速为</a:t>
            </a:r>
            <a:r>
              <a:rPr lang="en-US" altLang="zh-CN" sz="2800" dirty="0">
                <a:solidFill>
                  <a:schemeClr val="tx1"/>
                </a:solidFill>
                <a:latin typeface="楷体" panose="02010609060101010101" pitchFamily="49" charset="-122"/>
                <a:ea typeface="楷体" panose="02010609060101010101" pitchFamily="49" charset="-122"/>
              </a:rPr>
              <a:t>105</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120r/min</a:t>
            </a:r>
            <a:r>
              <a:rPr lang="zh-CN" altLang="en-US" sz="2800" dirty="0">
                <a:solidFill>
                  <a:schemeClr val="tx1"/>
                </a:solidFill>
                <a:latin typeface="楷体" panose="02010609060101010101" pitchFamily="49" charset="-122"/>
                <a:ea typeface="楷体" panose="02010609060101010101" pitchFamily="49" charset="-122"/>
              </a:rPr>
              <a:t>。</a:t>
            </a:r>
          </a:p>
        </p:txBody>
      </p:sp>
      <p:pic>
        <p:nvPicPr>
          <p:cNvPr id="2" name="图片 1"/>
          <p:cNvPicPr>
            <a:picLocks noChangeAspect="1"/>
          </p:cNvPicPr>
          <p:nvPr/>
        </p:nvPicPr>
        <p:blipFill>
          <a:blip r:embed="rId2"/>
          <a:stretch>
            <a:fillRect/>
          </a:stretch>
        </p:blipFill>
        <p:spPr>
          <a:xfrm>
            <a:off x="251520" y="1268760"/>
            <a:ext cx="3747804" cy="4608512"/>
          </a:xfrm>
          <a:prstGeom prst="rect">
            <a:avLst/>
          </a:prstGeom>
        </p:spPr>
      </p:pic>
    </p:spTree>
    <p:extLst>
      <p:ext uri="{BB962C8B-B14F-4D97-AF65-F5344CB8AC3E}">
        <p14:creationId xmlns:p14="http://schemas.microsoft.com/office/powerpoint/2010/main" val="2410752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7503</TotalTime>
  <Words>7876</Words>
  <Application>Microsoft Office PowerPoint</Application>
  <PresentationFormat>全屏显示(4:3)</PresentationFormat>
  <Paragraphs>1058</Paragraphs>
  <Slides>108</Slides>
  <Notes>0</Notes>
  <HiddenSlides>12</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108</vt:i4>
      </vt:variant>
    </vt:vector>
  </HeadingPairs>
  <TitlesOfParts>
    <vt:vector size="124" baseType="lpstr">
      <vt:lpstr>华文行楷</vt:lpstr>
      <vt:lpstr>华文隶书</vt:lpstr>
      <vt:lpstr>楷体</vt:lpstr>
      <vt:lpstr>微软雅黑</vt:lpstr>
      <vt:lpstr>Arial</vt:lpstr>
      <vt:lpstr>Arial</vt:lpstr>
      <vt:lpstr>Arial Black</vt:lpstr>
      <vt:lpstr>Calibri</vt:lpstr>
      <vt:lpstr>Cambria Math</vt:lpstr>
      <vt:lpstr>Segoe UI</vt:lpstr>
      <vt:lpstr>Times New Roman</vt:lpstr>
      <vt:lpstr>Wingdings</vt:lpstr>
      <vt:lpstr>Office 主题</vt:lpstr>
      <vt:lpstr>CS ChemDraw Drawing</vt:lpstr>
      <vt:lpstr>位图图像</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王 凯悌</cp:lastModifiedBy>
  <cp:revision>796</cp:revision>
  <dcterms:created xsi:type="dcterms:W3CDTF">2013-10-30T09:04:50Z</dcterms:created>
  <dcterms:modified xsi:type="dcterms:W3CDTF">2019-10-17T00:41:44Z</dcterms:modified>
</cp:coreProperties>
</file>